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10" r:id="rId3"/>
    <p:sldId id="314" r:id="rId4"/>
    <p:sldId id="313" r:id="rId5"/>
    <p:sldId id="306" r:id="rId6"/>
    <p:sldId id="264" r:id="rId7"/>
    <p:sldId id="259" r:id="rId8"/>
    <p:sldId id="276" r:id="rId9"/>
    <p:sldId id="308" r:id="rId10"/>
    <p:sldId id="278" r:id="rId11"/>
    <p:sldId id="281" r:id="rId12"/>
    <p:sldId id="257" r:id="rId13"/>
    <p:sldId id="311" r:id="rId14"/>
    <p:sldId id="266" r:id="rId15"/>
    <p:sldId id="267" r:id="rId16"/>
    <p:sldId id="286" r:id="rId17"/>
    <p:sldId id="287" r:id="rId18"/>
    <p:sldId id="288" r:id="rId19"/>
    <p:sldId id="289" r:id="rId20"/>
    <p:sldId id="268" r:id="rId21"/>
    <p:sldId id="269" r:id="rId22"/>
    <p:sldId id="294" r:id="rId23"/>
    <p:sldId id="293" r:id="rId24"/>
    <p:sldId id="295" r:id="rId25"/>
    <p:sldId id="297" r:id="rId26"/>
    <p:sldId id="298" r:id="rId27"/>
    <p:sldId id="299" r:id="rId28"/>
    <p:sldId id="300" r:id="rId29"/>
    <p:sldId id="301" r:id="rId30"/>
    <p:sldId id="303" r:id="rId31"/>
    <p:sldId id="302" r:id="rId32"/>
    <p:sldId id="271" r:id="rId33"/>
    <p:sldId id="304" r:id="rId34"/>
    <p:sldId id="312" r:id="rId35"/>
    <p:sldId id="26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4DFB73-C69F-4734-8FB6-55E4ED657B6C}">
          <p14:sldIdLst>
            <p14:sldId id="256"/>
            <p14:sldId id="310"/>
            <p14:sldId id="314"/>
            <p14:sldId id="313"/>
            <p14:sldId id="306"/>
          </p14:sldIdLst>
        </p14:section>
        <p14:section name="Observaciones" id="{28390422-3839-4B63-B258-1BE3309415E4}">
          <p14:sldIdLst>
            <p14:sldId id="264"/>
            <p14:sldId id="259"/>
            <p14:sldId id="276"/>
            <p14:sldId id="308"/>
            <p14:sldId id="278"/>
            <p14:sldId id="281"/>
            <p14:sldId id="257"/>
            <p14:sldId id="311"/>
            <p14:sldId id="266"/>
            <p14:sldId id="267"/>
            <p14:sldId id="286"/>
            <p14:sldId id="287"/>
            <p14:sldId id="288"/>
            <p14:sldId id="289"/>
            <p14:sldId id="268"/>
          </p14:sldIdLst>
        </p14:section>
        <p14:section name="Simulaciones" id="{38CE754B-9424-44FE-B74E-BED3E04EAEA1}">
          <p14:sldIdLst>
            <p14:sldId id="269"/>
            <p14:sldId id="294"/>
            <p14:sldId id="293"/>
            <p14:sldId id="295"/>
            <p14:sldId id="297"/>
            <p14:sldId id="298"/>
            <p14:sldId id="299"/>
            <p14:sldId id="300"/>
            <p14:sldId id="301"/>
            <p14:sldId id="303"/>
            <p14:sldId id="302"/>
            <p14:sldId id="271"/>
            <p14:sldId id="304"/>
            <p14:sldId id="312"/>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08C"/>
    <a:srgbClr val="87DEAA"/>
    <a:srgbClr val="373E48"/>
    <a:srgbClr val="68A07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218" autoAdjust="0"/>
  </p:normalViewPr>
  <p:slideViewPr>
    <p:cSldViewPr>
      <p:cViewPr>
        <p:scale>
          <a:sx n="130" d="100"/>
          <a:sy n="130" d="100"/>
        </p:scale>
        <p:origin x="-78" y="24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98FBF-5A75-4409-9EA3-B76C6995F930}" type="datetimeFigureOut">
              <a:rPr lang="en-US" smtClean="0"/>
              <a:t>3/21/2018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4CD8F2-C72B-4685-B5FF-089D687094EF}" type="slidenum">
              <a:rPr lang="en-US" smtClean="0"/>
              <a:t>‹#›</a:t>
            </a:fld>
            <a:endParaRPr lang="en-US"/>
          </a:p>
        </p:txBody>
      </p:sp>
    </p:spTree>
    <p:extLst>
      <p:ext uri="{BB962C8B-B14F-4D97-AF65-F5344CB8AC3E}">
        <p14:creationId xmlns:p14="http://schemas.microsoft.com/office/powerpoint/2010/main" val="109421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capa límite planetaria es la porción de atmósfera que está en contacto directo con la superficie. </a:t>
            </a:r>
          </a:p>
          <a:p>
            <a:endParaRPr lang="es-ES" dirty="0" smtClean="0"/>
          </a:p>
          <a:p>
            <a:r>
              <a:rPr lang="es-ES" dirty="0" smtClean="0"/>
              <a:t>Su rol como parte de la atmósfera es clave para:</a:t>
            </a:r>
          </a:p>
          <a:p>
            <a:endParaRPr lang="es-ES" dirty="0" smtClean="0"/>
          </a:p>
          <a:p>
            <a:r>
              <a:rPr lang="es-ES" dirty="0" smtClean="0"/>
              <a:t>-Determinar las condiciones meteorológicas cerca de superficie</a:t>
            </a:r>
          </a:p>
          <a:p>
            <a:r>
              <a:rPr lang="es-ES" dirty="0" smtClean="0"/>
              <a:t>-Controlar el intercambio de calor, humedad y cantidad de movimiento entre la superficie y la atmosfera</a:t>
            </a:r>
          </a:p>
          <a:p>
            <a:r>
              <a:rPr lang="es-ES" dirty="0" smtClean="0"/>
              <a:t>-Condicionar el transporte y la </a:t>
            </a:r>
            <a:r>
              <a:rPr lang="es-ES" dirty="0" err="1" smtClean="0"/>
              <a:t>dispersion</a:t>
            </a:r>
            <a:r>
              <a:rPr lang="es-ES" dirty="0" smtClean="0"/>
              <a:t> de contaminantes y otras sustancias como polvo.</a:t>
            </a:r>
          </a:p>
          <a:p>
            <a:r>
              <a:rPr lang="es-ES" dirty="0" smtClean="0"/>
              <a:t>-Determinar la ocurrencia de eventos extremos sobre todo asociados a </a:t>
            </a:r>
            <a:r>
              <a:rPr lang="es-ES" dirty="0" err="1" smtClean="0"/>
              <a:t>conveccion</a:t>
            </a:r>
            <a:r>
              <a:rPr lang="es-ES" dirty="0" smtClean="0"/>
              <a:t> </a:t>
            </a:r>
            <a:r>
              <a:rPr lang="es-ES" dirty="0" err="1" smtClean="0"/>
              <a:t>humeda</a:t>
            </a:r>
            <a:r>
              <a:rPr lang="es-ES" dirty="0" smtClean="0"/>
              <a:t> profunda. </a:t>
            </a:r>
          </a:p>
        </p:txBody>
      </p:sp>
      <p:sp>
        <p:nvSpPr>
          <p:cNvPr id="4" name="Slide Number Placeholder 3"/>
          <p:cNvSpPr>
            <a:spLocks noGrp="1"/>
          </p:cNvSpPr>
          <p:nvPr>
            <p:ph type="sldNum" sz="quarter" idx="10"/>
          </p:nvPr>
        </p:nvSpPr>
        <p:spPr/>
        <p:txBody>
          <a:bodyPr/>
          <a:lstStyle/>
          <a:p>
            <a:fld id="{B14CD8F2-C72B-4685-B5FF-089D687094EF}" type="slidenum">
              <a:rPr lang="en-US" smtClean="0"/>
              <a:t>2</a:t>
            </a:fld>
            <a:endParaRPr lang="en-US"/>
          </a:p>
        </p:txBody>
      </p:sp>
    </p:spTree>
    <p:extLst>
      <p:ext uri="{BB962C8B-B14F-4D97-AF65-F5344CB8AC3E}">
        <p14:creationId xmlns:p14="http://schemas.microsoft.com/office/powerpoint/2010/main" val="242116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 </a:t>
            </a:r>
            <a:r>
              <a:rPr lang="en-US" dirty="0" err="1" smtClean="0"/>
              <a:t>validar</a:t>
            </a:r>
            <a:r>
              <a:rPr lang="en-US" dirty="0" smtClean="0"/>
              <a:t> los </a:t>
            </a:r>
            <a:r>
              <a:rPr lang="en-US" dirty="0" err="1" smtClean="0"/>
              <a:t>resultados</a:t>
            </a:r>
            <a:r>
              <a:rPr lang="en-US" baseline="0" dirty="0" smtClean="0"/>
              <a:t> del </a:t>
            </a:r>
            <a:r>
              <a:rPr lang="en-US" baseline="0" dirty="0" err="1" smtClean="0"/>
              <a:t>algoritmo</a:t>
            </a:r>
            <a:r>
              <a:rPr lang="en-US" baseline="0" dirty="0" smtClean="0"/>
              <a:t> se </a:t>
            </a:r>
            <a:r>
              <a:rPr lang="en-US" baseline="0" dirty="0" err="1" smtClean="0"/>
              <a:t>reaziron</a:t>
            </a:r>
            <a:r>
              <a:rPr lang="en-US" baseline="0" dirty="0" smtClean="0"/>
              <a:t> </a:t>
            </a:r>
            <a:r>
              <a:rPr lang="en-US" baseline="0" dirty="0" err="1" smtClean="0"/>
              <a:t>distintas</a:t>
            </a:r>
            <a:r>
              <a:rPr lang="en-US" baseline="0" dirty="0" smtClean="0"/>
              <a:t> </a:t>
            </a:r>
            <a:r>
              <a:rPr lang="en-US" baseline="0" dirty="0" err="1" smtClean="0"/>
              <a:t>pruebas</a:t>
            </a:r>
            <a:r>
              <a:rPr lang="en-US" baseline="0" dirty="0" smtClean="0"/>
              <a:t> de </a:t>
            </a:r>
            <a:r>
              <a:rPr lang="en-US" baseline="0" dirty="0" err="1" smtClean="0"/>
              <a:t>validación</a:t>
            </a:r>
            <a:r>
              <a:rPr lang="en-US" baseline="0" dirty="0" smtClean="0"/>
              <a:t>. En primer </a:t>
            </a:r>
            <a:r>
              <a:rPr lang="en-US" baseline="0" dirty="0" err="1" smtClean="0"/>
              <a:t>lugar</a:t>
            </a:r>
            <a:r>
              <a:rPr lang="en-US" baseline="0" dirty="0" smtClean="0"/>
              <a:t> se </a:t>
            </a:r>
            <a:r>
              <a:rPr lang="en-US" baseline="0" dirty="0" err="1" smtClean="0"/>
              <a:t>utilizaron</a:t>
            </a:r>
            <a:r>
              <a:rPr lang="en-US" baseline="0" dirty="0" smtClean="0"/>
              <a:t> </a:t>
            </a:r>
            <a:r>
              <a:rPr lang="en-US" baseline="0" dirty="0" err="1" smtClean="0"/>
              <a:t>datos</a:t>
            </a:r>
            <a:r>
              <a:rPr lang="en-US" baseline="0" dirty="0" smtClean="0"/>
              <a:t> de radar </a:t>
            </a:r>
            <a:r>
              <a:rPr lang="en-US" baseline="0" dirty="0" err="1" smtClean="0"/>
              <a:t>correspondientes</a:t>
            </a:r>
            <a:r>
              <a:rPr lang="en-US" baseline="0" dirty="0" smtClean="0"/>
              <a:t> al </a:t>
            </a:r>
            <a:r>
              <a:rPr lang="en-US" baseline="0" dirty="0" err="1" smtClean="0"/>
              <a:t>momento</a:t>
            </a:r>
            <a:r>
              <a:rPr lang="en-US" baseline="0" dirty="0" smtClean="0"/>
              <a:t> del </a:t>
            </a:r>
            <a:r>
              <a:rPr lang="en-US" baseline="0" dirty="0" err="1" smtClean="0"/>
              <a:t>sondeo</a:t>
            </a:r>
            <a:r>
              <a:rPr lang="en-US" baseline="0" dirty="0" smtClean="0"/>
              <a:t> </a:t>
            </a:r>
            <a:r>
              <a:rPr lang="en-US" baseline="0" dirty="0" err="1" smtClean="0"/>
              <a:t>para</a:t>
            </a:r>
            <a:r>
              <a:rPr lang="en-US" baseline="0" dirty="0" smtClean="0"/>
              <a:t> </a:t>
            </a:r>
            <a:r>
              <a:rPr lang="en-US" baseline="0" dirty="0" err="1" smtClean="0"/>
              <a:t>calcular</a:t>
            </a:r>
            <a:r>
              <a:rPr lang="en-US" baseline="0" dirty="0" smtClean="0"/>
              <a:t> el </a:t>
            </a:r>
            <a:r>
              <a:rPr lang="en-US" baseline="0" dirty="0" err="1" smtClean="0"/>
              <a:t>perfil</a:t>
            </a:r>
            <a:r>
              <a:rPr lang="en-US" baseline="0" dirty="0" smtClean="0"/>
              <a:t> de </a:t>
            </a:r>
            <a:r>
              <a:rPr lang="en-US" baseline="0" dirty="0" err="1" smtClean="0"/>
              <a:t>viento</a:t>
            </a:r>
            <a:endParaRPr lang="en-US" dirty="0" smtClean="0"/>
          </a:p>
          <a:p>
            <a:r>
              <a:rPr lang="en-US" baseline="0" dirty="0" smtClean="0"/>
              <a:t>Y en </a:t>
            </a:r>
            <a:r>
              <a:rPr lang="en-US" baseline="0" dirty="0" err="1" smtClean="0"/>
              <a:t>segundo</a:t>
            </a:r>
            <a:r>
              <a:rPr lang="en-US" baseline="0" dirty="0" smtClean="0"/>
              <a:t> </a:t>
            </a:r>
            <a:r>
              <a:rPr lang="en-US" baseline="0" dirty="0" err="1" smtClean="0"/>
              <a:t>lugar</a:t>
            </a:r>
            <a:r>
              <a:rPr lang="en-US" baseline="0" dirty="0" smtClean="0"/>
              <a:t> se </a:t>
            </a:r>
            <a:r>
              <a:rPr lang="en-US" baseline="0" dirty="0" err="1" smtClean="0"/>
              <a:t>construyeron</a:t>
            </a:r>
            <a:r>
              <a:rPr lang="en-US" baseline="0" dirty="0" smtClean="0"/>
              <a:t> </a:t>
            </a:r>
            <a:r>
              <a:rPr lang="en-US" baseline="0" dirty="0" err="1" smtClean="0"/>
              <a:t>campos</a:t>
            </a:r>
            <a:r>
              <a:rPr lang="en-US" baseline="0" dirty="0" smtClean="0"/>
              <a:t> de </a:t>
            </a:r>
            <a:r>
              <a:rPr lang="en-US" baseline="0" dirty="0" err="1" smtClean="0"/>
              <a:t>viento</a:t>
            </a:r>
            <a:r>
              <a:rPr lang="en-US" baseline="0" dirty="0" smtClean="0"/>
              <a:t> radial </a:t>
            </a:r>
            <a:r>
              <a:rPr lang="en-US" baseline="0" dirty="0" err="1" smtClean="0"/>
              <a:t>sintéticos</a:t>
            </a:r>
            <a:r>
              <a:rPr lang="en-US" baseline="0" dirty="0" smtClean="0"/>
              <a:t> a </a:t>
            </a:r>
            <a:r>
              <a:rPr lang="en-US" baseline="0" dirty="0" err="1" smtClean="0"/>
              <a:t>partir</a:t>
            </a:r>
            <a:r>
              <a:rPr lang="en-US" baseline="0" dirty="0" smtClean="0"/>
              <a:t> de un </a:t>
            </a:r>
            <a:r>
              <a:rPr lang="en-US" baseline="0" dirty="0" err="1" smtClean="0"/>
              <a:t>radiosondeo</a:t>
            </a:r>
            <a:r>
              <a:rPr lang="en-US" baseline="0" dirty="0" smtClean="0"/>
              <a:t> a los </a:t>
            </a:r>
            <a:r>
              <a:rPr lang="en-US" baseline="0" dirty="0" err="1" smtClean="0"/>
              <a:t>que</a:t>
            </a:r>
            <a:r>
              <a:rPr lang="en-US" baseline="0" dirty="0" smtClean="0"/>
              <a:t> se </a:t>
            </a:r>
            <a:r>
              <a:rPr lang="en-US" baseline="0" dirty="0" err="1" smtClean="0"/>
              <a:t>agregaron</a:t>
            </a:r>
            <a:r>
              <a:rPr lang="en-US" baseline="0" dirty="0" smtClean="0"/>
              <a:t> </a:t>
            </a:r>
            <a:r>
              <a:rPr lang="en-US" baseline="0" dirty="0" err="1" smtClean="0"/>
              <a:t>distintas</a:t>
            </a:r>
            <a:r>
              <a:rPr lang="en-US" baseline="0" dirty="0" smtClean="0"/>
              <a:t> </a:t>
            </a:r>
            <a:r>
              <a:rPr lang="en-US" baseline="0" dirty="0" err="1" smtClean="0"/>
              <a:t>fuentes</a:t>
            </a:r>
            <a:r>
              <a:rPr lang="en-US" baseline="0" dirty="0" smtClean="0"/>
              <a:t> de error: </a:t>
            </a:r>
            <a:r>
              <a:rPr lang="en-US" baseline="0" dirty="0" err="1" smtClean="0"/>
              <a:t>aleatorios</a:t>
            </a:r>
            <a:r>
              <a:rPr lang="en-US" baseline="0" dirty="0" smtClean="0"/>
              <a:t> y </a:t>
            </a:r>
            <a:r>
              <a:rPr lang="en-US" baseline="0" dirty="0" err="1" smtClean="0"/>
              <a:t>datos</a:t>
            </a:r>
            <a:r>
              <a:rPr lang="en-US" baseline="0" dirty="0" smtClean="0"/>
              <a:t> </a:t>
            </a:r>
            <a:r>
              <a:rPr lang="en-US" baseline="0" dirty="0" err="1" smtClean="0"/>
              <a:t>faltantes</a:t>
            </a:r>
            <a:r>
              <a:rPr lang="en-US" baseline="0" dirty="0" smtClean="0"/>
              <a:t>. </a:t>
            </a:r>
            <a:r>
              <a:rPr lang="en-US" baseline="0" dirty="0" err="1" smtClean="0"/>
              <a:t>Luego</a:t>
            </a:r>
            <a:r>
              <a:rPr lang="en-US" baseline="0" dirty="0" smtClean="0"/>
              <a:t> </a:t>
            </a:r>
            <a:r>
              <a:rPr lang="en-US" baseline="0" dirty="0" err="1" smtClean="0"/>
              <a:t>fueron</a:t>
            </a:r>
            <a:r>
              <a:rPr lang="en-US" baseline="0" dirty="0" smtClean="0"/>
              <a:t> </a:t>
            </a:r>
            <a:r>
              <a:rPr lang="en-US" baseline="0" dirty="0" err="1" smtClean="0"/>
              <a:t>utilizados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el </a:t>
            </a:r>
            <a:r>
              <a:rPr lang="en-US" baseline="0" dirty="0" err="1" smtClean="0"/>
              <a:t>perfil</a:t>
            </a:r>
            <a:r>
              <a:rPr lang="en-US" baseline="0" dirty="0" smtClean="0"/>
              <a:t> vertical del </a:t>
            </a:r>
            <a:r>
              <a:rPr lang="en-US" baseline="0" dirty="0" err="1" smtClean="0"/>
              <a:t>viento</a:t>
            </a:r>
            <a:r>
              <a:rPr lang="en-US" baseline="0" dirty="0" smtClean="0"/>
              <a:t> </a:t>
            </a:r>
            <a:r>
              <a:rPr lang="en-US" baseline="0" dirty="0" err="1" smtClean="0"/>
              <a:t>utilizando</a:t>
            </a:r>
            <a:r>
              <a:rPr lang="en-US" baseline="0" dirty="0" smtClean="0"/>
              <a:t> VAD. </a:t>
            </a:r>
          </a:p>
          <a:p>
            <a:endParaRPr lang="en-US" baseline="0" dirty="0" smtClean="0"/>
          </a:p>
          <a:p>
            <a:r>
              <a:rPr lang="en-US" baseline="0" dirty="0" smtClean="0"/>
              <a:t>Los </a:t>
            </a:r>
            <a:r>
              <a:rPr lang="en-US" baseline="0" dirty="0" err="1" smtClean="0"/>
              <a:t>perfiles</a:t>
            </a:r>
            <a:r>
              <a:rPr lang="en-US" baseline="0" dirty="0" smtClean="0"/>
              <a:t> finales se </a:t>
            </a:r>
            <a:r>
              <a:rPr lang="en-US" baseline="0" dirty="0" err="1" smtClean="0"/>
              <a:t>observan</a:t>
            </a:r>
            <a:r>
              <a:rPr lang="en-US" baseline="0" dirty="0" smtClean="0"/>
              <a:t> en la </a:t>
            </a:r>
            <a:r>
              <a:rPr lang="en-US" baseline="0" dirty="0" err="1" smtClean="0"/>
              <a:t>figura</a:t>
            </a:r>
            <a:r>
              <a:rPr lang="en-US" baseline="0" dirty="0" smtClean="0"/>
              <a:t>. En </a:t>
            </a:r>
            <a:r>
              <a:rPr lang="en-US" baseline="0" dirty="0" err="1" smtClean="0"/>
              <a:t>colores</a:t>
            </a:r>
            <a:r>
              <a:rPr lang="en-US" baseline="0" dirty="0" smtClean="0"/>
              <a:t> se </a:t>
            </a:r>
            <a:r>
              <a:rPr lang="en-US" baseline="0" dirty="0" err="1" smtClean="0"/>
              <a:t>muestra</a:t>
            </a:r>
            <a:r>
              <a:rPr lang="en-US" baseline="0" dirty="0" smtClean="0"/>
              <a:t> el </a:t>
            </a:r>
            <a:r>
              <a:rPr lang="en-US" baseline="0" dirty="0" err="1" smtClean="0"/>
              <a:t>sondeo</a:t>
            </a:r>
            <a:r>
              <a:rPr lang="en-US" baseline="0" dirty="0" smtClean="0"/>
              <a:t> y los </a:t>
            </a:r>
            <a:r>
              <a:rPr lang="en-US" baseline="0" dirty="0" err="1" smtClean="0"/>
              <a:t>perfiles</a:t>
            </a:r>
            <a:r>
              <a:rPr lang="en-US" baseline="0" dirty="0" smtClean="0"/>
              <a:t> </a:t>
            </a:r>
            <a:r>
              <a:rPr lang="en-US" baseline="0" dirty="0" err="1" smtClean="0"/>
              <a:t>obtenidos</a:t>
            </a:r>
            <a:r>
              <a:rPr lang="en-US" baseline="0" dirty="0" smtClean="0"/>
              <a:t> a </a:t>
            </a:r>
            <a:r>
              <a:rPr lang="en-US" baseline="0" dirty="0" err="1" smtClean="0"/>
              <a:t>partir</a:t>
            </a:r>
            <a:r>
              <a:rPr lang="en-US" baseline="0" dirty="0" smtClean="0"/>
              <a:t> de los </a:t>
            </a:r>
            <a:r>
              <a:rPr lang="en-US" baseline="0" dirty="0" err="1" smtClean="0"/>
              <a:t>campos</a:t>
            </a:r>
            <a:r>
              <a:rPr lang="en-US" baseline="0" dirty="0" smtClean="0"/>
              <a:t> de </a:t>
            </a:r>
            <a:r>
              <a:rPr lang="en-US" baseline="0" dirty="0" err="1" smtClean="0"/>
              <a:t>viento</a:t>
            </a:r>
            <a:r>
              <a:rPr lang="en-US" baseline="0" dirty="0" smtClean="0"/>
              <a:t> radial </a:t>
            </a:r>
            <a:r>
              <a:rPr lang="en-US" baseline="0" dirty="0" err="1" smtClean="0"/>
              <a:t>sintético</a:t>
            </a:r>
            <a:r>
              <a:rPr lang="en-US" baseline="0" dirty="0" smtClean="0"/>
              <a:t>. La </a:t>
            </a:r>
            <a:r>
              <a:rPr lang="en-US" baseline="0" dirty="0" err="1" smtClean="0"/>
              <a:t>diferencia</a:t>
            </a:r>
            <a:r>
              <a:rPr lang="en-US" baseline="0" dirty="0" smtClean="0"/>
              <a:t> </a:t>
            </a:r>
            <a:r>
              <a:rPr lang="en-US" baseline="0" dirty="0" err="1" smtClean="0"/>
              <a:t>más</a:t>
            </a:r>
            <a:r>
              <a:rPr lang="en-US" baseline="0" dirty="0" smtClean="0"/>
              <a:t> </a:t>
            </a:r>
            <a:r>
              <a:rPr lang="en-US" baseline="0" dirty="0" err="1" smtClean="0"/>
              <a:t>importante</a:t>
            </a:r>
            <a:r>
              <a:rPr lang="en-US" baseline="0" dirty="0" smtClean="0"/>
              <a:t> se </a:t>
            </a:r>
            <a:r>
              <a:rPr lang="en-US" baseline="0" dirty="0" err="1" smtClean="0"/>
              <a:t>observa</a:t>
            </a:r>
            <a:r>
              <a:rPr lang="en-US" baseline="0" dirty="0" smtClean="0"/>
              <a:t> al </a:t>
            </a:r>
            <a:r>
              <a:rPr lang="en-US" baseline="0" dirty="0" err="1" smtClean="0"/>
              <a:t>agregar</a:t>
            </a:r>
            <a:r>
              <a:rPr lang="en-US" baseline="0" dirty="0" smtClean="0"/>
              <a:t> </a:t>
            </a:r>
            <a:r>
              <a:rPr lang="en-US" baseline="0" dirty="0" err="1" smtClean="0"/>
              <a:t>datos</a:t>
            </a:r>
            <a:r>
              <a:rPr lang="en-US" baseline="0" dirty="0" smtClean="0"/>
              <a:t> </a:t>
            </a:r>
            <a:r>
              <a:rPr lang="en-US" baseline="0" dirty="0" err="1" smtClean="0"/>
              <a:t>faltantes</a:t>
            </a:r>
            <a:r>
              <a:rPr lang="en-US" baseline="0" dirty="0" smtClean="0"/>
              <a:t>. La </a:t>
            </a:r>
            <a:r>
              <a:rPr lang="en-US" baseline="0" dirty="0" err="1" smtClean="0"/>
              <a:t>línea</a:t>
            </a:r>
            <a:r>
              <a:rPr lang="en-US" baseline="0" dirty="0" smtClean="0"/>
              <a:t> </a:t>
            </a:r>
            <a:r>
              <a:rPr lang="en-US" baseline="0" dirty="0" err="1" smtClean="0"/>
              <a:t>negra</a:t>
            </a:r>
            <a:r>
              <a:rPr lang="en-US" baseline="0" dirty="0" smtClean="0"/>
              <a:t> </a:t>
            </a:r>
            <a:r>
              <a:rPr lang="en-US" baseline="0" dirty="0" err="1" smtClean="0"/>
              <a:t>corresponde</a:t>
            </a:r>
            <a:r>
              <a:rPr lang="en-US" baseline="0" dirty="0" smtClean="0"/>
              <a:t> al </a:t>
            </a:r>
            <a:r>
              <a:rPr lang="en-US" baseline="0" dirty="0" err="1" smtClean="0"/>
              <a:t>perfil</a:t>
            </a:r>
            <a:r>
              <a:rPr lang="en-US" baseline="0" dirty="0" smtClean="0"/>
              <a:t> </a:t>
            </a:r>
            <a:r>
              <a:rPr lang="en-US" baseline="0" dirty="0" err="1" smtClean="0"/>
              <a:t>obtenido</a:t>
            </a:r>
            <a:r>
              <a:rPr lang="en-US" baseline="0" dirty="0" smtClean="0"/>
              <a:t> con VAD a </a:t>
            </a:r>
            <a:r>
              <a:rPr lang="en-US" baseline="0" dirty="0" err="1" smtClean="0"/>
              <a:t>partir</a:t>
            </a:r>
            <a:r>
              <a:rPr lang="en-US" baseline="0" dirty="0" smtClean="0"/>
              <a:t> de los </a:t>
            </a:r>
            <a:r>
              <a:rPr lang="en-US" baseline="0" dirty="0" err="1" smtClean="0"/>
              <a:t>datos</a:t>
            </a:r>
            <a:r>
              <a:rPr lang="en-US" baseline="0" dirty="0" smtClean="0"/>
              <a:t> de radar. Si </a:t>
            </a:r>
            <a:r>
              <a:rPr lang="en-US" baseline="0" dirty="0" err="1" smtClean="0"/>
              <a:t>bien</a:t>
            </a:r>
            <a:r>
              <a:rPr lang="en-US" baseline="0" dirty="0" smtClean="0"/>
              <a:t> hay </a:t>
            </a:r>
            <a:r>
              <a:rPr lang="en-US" baseline="0" dirty="0" err="1" smtClean="0"/>
              <a:t>algunas</a:t>
            </a:r>
            <a:r>
              <a:rPr lang="en-US" baseline="0" dirty="0" smtClean="0"/>
              <a:t> </a:t>
            </a:r>
            <a:r>
              <a:rPr lang="en-US" baseline="0" dirty="0" err="1" smtClean="0"/>
              <a:t>diferencias</a:t>
            </a:r>
            <a:r>
              <a:rPr lang="en-US" baseline="0" dirty="0" smtClean="0"/>
              <a:t>, </a:t>
            </a:r>
            <a:r>
              <a:rPr lang="en-US" baseline="0" dirty="0" err="1" smtClean="0"/>
              <a:t>estas</a:t>
            </a:r>
            <a:r>
              <a:rPr lang="en-US" baseline="0" dirty="0" smtClean="0"/>
              <a:t> no son de gran </a:t>
            </a:r>
            <a:r>
              <a:rPr lang="en-US" baseline="0" dirty="0" err="1" smtClean="0"/>
              <a:t>magnitud</a:t>
            </a:r>
            <a:r>
              <a:rPr lang="en-US" baseline="0" dirty="0" smtClean="0"/>
              <a:t> </a:t>
            </a:r>
            <a:r>
              <a:rPr lang="en-US" baseline="0" dirty="0" err="1" smtClean="0"/>
              <a:t>aunque</a:t>
            </a:r>
            <a:r>
              <a:rPr lang="en-US" baseline="0" dirty="0" smtClean="0"/>
              <a:t> </a:t>
            </a:r>
            <a:r>
              <a:rPr lang="en-US" baseline="0" dirty="0" err="1" smtClean="0"/>
              <a:t>si</a:t>
            </a:r>
            <a:r>
              <a:rPr lang="en-US" baseline="0" dirty="0" smtClean="0"/>
              <a:t> </a:t>
            </a:r>
            <a:r>
              <a:rPr lang="en-US" baseline="0" dirty="0" err="1" smtClean="0"/>
              <a:t>afecta</a:t>
            </a:r>
            <a:r>
              <a:rPr lang="en-US" baseline="0" dirty="0" smtClean="0"/>
              <a:t> la </a:t>
            </a:r>
            <a:r>
              <a:rPr lang="en-US" baseline="0" dirty="0" err="1" smtClean="0"/>
              <a:t>falta</a:t>
            </a:r>
            <a:r>
              <a:rPr lang="en-US" baseline="0" dirty="0" smtClean="0"/>
              <a:t> de </a:t>
            </a:r>
            <a:r>
              <a:rPr lang="en-US" baseline="0" dirty="0" err="1" smtClean="0"/>
              <a:t>datos</a:t>
            </a:r>
            <a:r>
              <a:rPr lang="en-US" baseline="0" dirty="0" smtClean="0"/>
              <a:t> </a:t>
            </a:r>
            <a:r>
              <a:rPr lang="en-US" baseline="0" dirty="0" err="1" smtClean="0"/>
              <a:t>por</a:t>
            </a:r>
            <a:r>
              <a:rPr lang="en-US" baseline="0" dirty="0" smtClean="0"/>
              <a:t> </a:t>
            </a:r>
            <a:r>
              <a:rPr lang="en-US" baseline="0" dirty="0" err="1" smtClean="0"/>
              <a:t>encima</a:t>
            </a:r>
            <a:r>
              <a:rPr lang="en-US" baseline="0" dirty="0" smtClean="0"/>
              <a:t> de 750 m.</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11</a:t>
            </a:fld>
            <a:endParaRPr lang="en-US"/>
          </a:p>
        </p:txBody>
      </p:sp>
    </p:spTree>
    <p:extLst>
      <p:ext uri="{BB962C8B-B14F-4D97-AF65-F5344CB8AC3E}">
        <p14:creationId xmlns:p14="http://schemas.microsoft.com/office/powerpoint/2010/main" val="319927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 </a:t>
            </a:r>
            <a:r>
              <a:rPr lang="en-US" dirty="0" err="1" smtClean="0"/>
              <a:t>conclusión</a:t>
            </a:r>
            <a:r>
              <a:rPr lang="en-US" dirty="0" smtClean="0"/>
              <a:t>:  El </a:t>
            </a:r>
            <a:r>
              <a:rPr lang="en-US" dirty="0" err="1" smtClean="0"/>
              <a:t>algoritmo</a:t>
            </a:r>
            <a:r>
              <a:rPr lang="en-US" baseline="0" dirty="0" smtClean="0"/>
              <a:t> </a:t>
            </a:r>
            <a:r>
              <a:rPr lang="en-US" baseline="0" dirty="0" err="1" smtClean="0"/>
              <a:t>tiene</a:t>
            </a:r>
            <a:r>
              <a:rPr lang="en-US" baseline="0" dirty="0" smtClean="0"/>
              <a:t> un </a:t>
            </a:r>
            <a:r>
              <a:rPr lang="en-US" baseline="0" dirty="0" err="1" smtClean="0"/>
              <a:t>buen</a:t>
            </a:r>
            <a:r>
              <a:rPr lang="en-US" baseline="0" dirty="0" smtClean="0"/>
              <a:t> </a:t>
            </a:r>
            <a:r>
              <a:rPr lang="en-US" baseline="0" dirty="0" err="1" smtClean="0"/>
              <a:t>desempeño</a:t>
            </a:r>
            <a:r>
              <a:rPr lang="en-US" baseline="0" dirty="0" smtClean="0"/>
              <a:t> al </a:t>
            </a:r>
            <a:r>
              <a:rPr lang="en-US" baseline="0" dirty="0" err="1" smtClean="0"/>
              <a:t>estimar</a:t>
            </a:r>
            <a:r>
              <a:rPr lang="en-US" baseline="0" dirty="0" smtClean="0"/>
              <a:t> el </a:t>
            </a:r>
            <a:r>
              <a:rPr lang="en-US" baseline="0" dirty="0" err="1" smtClean="0"/>
              <a:t>perfil</a:t>
            </a:r>
            <a:r>
              <a:rPr lang="en-US" baseline="0" dirty="0" smtClean="0"/>
              <a:t> vertical de </a:t>
            </a:r>
            <a:r>
              <a:rPr lang="en-US" baseline="0" dirty="0" err="1" smtClean="0"/>
              <a:t>viento</a:t>
            </a:r>
            <a:r>
              <a:rPr lang="en-US" baseline="0" dirty="0" smtClean="0"/>
              <a:t> y no </a:t>
            </a:r>
            <a:r>
              <a:rPr lang="en-US" baseline="0" dirty="0" err="1" smtClean="0"/>
              <a:t>es</a:t>
            </a:r>
            <a:r>
              <a:rPr lang="en-US" baseline="0" dirty="0" smtClean="0"/>
              <a:t> sensible a los </a:t>
            </a:r>
            <a:r>
              <a:rPr lang="en-US" baseline="0" dirty="0" err="1" smtClean="0"/>
              <a:t>errores</a:t>
            </a:r>
            <a:r>
              <a:rPr lang="en-US" baseline="0" dirty="0" smtClean="0"/>
              <a:t> </a:t>
            </a:r>
            <a:r>
              <a:rPr lang="en-US" baseline="0" dirty="0" err="1" smtClean="0"/>
              <a:t>aleatorios</a:t>
            </a:r>
            <a:r>
              <a:rPr lang="en-US" baseline="0" dirty="0" smtClean="0"/>
              <a:t>. </a:t>
            </a:r>
            <a:r>
              <a:rPr lang="en-US" baseline="0" dirty="0" err="1" smtClean="0"/>
              <a:t>Aunque</a:t>
            </a:r>
            <a:r>
              <a:rPr lang="en-US" baseline="0" dirty="0" smtClean="0"/>
              <a:t> la </a:t>
            </a:r>
            <a:r>
              <a:rPr lang="en-US" baseline="0" dirty="0" err="1" smtClean="0"/>
              <a:t>presencia</a:t>
            </a:r>
            <a:r>
              <a:rPr lang="en-US" baseline="0" dirty="0" smtClean="0"/>
              <a:t> de </a:t>
            </a:r>
            <a:r>
              <a:rPr lang="en-US" baseline="0" dirty="0" err="1" smtClean="0"/>
              <a:t>datos</a:t>
            </a:r>
            <a:r>
              <a:rPr lang="en-US" baseline="0" dirty="0" smtClean="0"/>
              <a:t> </a:t>
            </a:r>
            <a:r>
              <a:rPr lang="en-US" baseline="0" dirty="0" err="1" smtClean="0"/>
              <a:t>faltantes</a:t>
            </a:r>
            <a:r>
              <a:rPr lang="en-US" baseline="0" dirty="0" smtClean="0"/>
              <a:t> genera no solo la </a:t>
            </a:r>
            <a:r>
              <a:rPr lang="en-US" baseline="0" dirty="0" err="1" smtClean="0"/>
              <a:t>perdida</a:t>
            </a:r>
            <a:r>
              <a:rPr lang="en-US" baseline="0" dirty="0" smtClean="0"/>
              <a:t> de </a:t>
            </a:r>
            <a:r>
              <a:rPr lang="en-US" baseline="0" dirty="0" err="1" smtClean="0"/>
              <a:t>información</a:t>
            </a:r>
            <a:r>
              <a:rPr lang="en-US" baseline="0" dirty="0" smtClean="0"/>
              <a:t> en </a:t>
            </a:r>
            <a:r>
              <a:rPr lang="en-US" baseline="0" dirty="0" err="1" smtClean="0"/>
              <a:t>distintas</a:t>
            </a:r>
            <a:r>
              <a:rPr lang="en-US" baseline="0" dirty="0" smtClean="0"/>
              <a:t> </a:t>
            </a:r>
            <a:r>
              <a:rPr lang="en-US" baseline="0" dirty="0" err="1" smtClean="0"/>
              <a:t>alturas</a:t>
            </a:r>
            <a:r>
              <a:rPr lang="en-US" baseline="0" dirty="0" smtClean="0"/>
              <a:t> </a:t>
            </a:r>
            <a:r>
              <a:rPr lang="en-US" baseline="0" dirty="0" err="1" smtClean="0"/>
              <a:t>sino</a:t>
            </a:r>
            <a:r>
              <a:rPr lang="en-US" baseline="0" dirty="0" smtClean="0"/>
              <a:t> </a:t>
            </a:r>
            <a:r>
              <a:rPr lang="en-US" baseline="0" dirty="0" err="1" smtClean="0"/>
              <a:t>tambien</a:t>
            </a:r>
            <a:r>
              <a:rPr lang="en-US" baseline="0" dirty="0" smtClean="0"/>
              <a:t> un </a:t>
            </a:r>
            <a:r>
              <a:rPr lang="en-US" baseline="0" dirty="0" err="1" smtClean="0"/>
              <a:t>aumento</a:t>
            </a:r>
            <a:r>
              <a:rPr lang="en-US" baseline="0" dirty="0" smtClean="0"/>
              <a:t> en los </a:t>
            </a:r>
            <a:r>
              <a:rPr lang="en-US" baseline="0" dirty="0" err="1" smtClean="0"/>
              <a:t>errores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12</a:t>
            </a:fld>
            <a:endParaRPr lang="en-US"/>
          </a:p>
        </p:txBody>
      </p:sp>
    </p:spTree>
    <p:extLst>
      <p:ext uri="{BB962C8B-B14F-4D97-AF65-F5344CB8AC3E}">
        <p14:creationId xmlns:p14="http://schemas.microsoft.com/office/powerpoint/2010/main" val="119418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los </a:t>
            </a:r>
            <a:r>
              <a:rPr lang="en-US" baseline="0" dirty="0" err="1" smtClean="0"/>
              <a:t>procesos</a:t>
            </a:r>
            <a:r>
              <a:rPr lang="en-US" baseline="0" dirty="0" smtClean="0"/>
              <a:t> </a:t>
            </a:r>
            <a:r>
              <a:rPr lang="en-US" baseline="0" dirty="0" err="1" smtClean="0"/>
              <a:t>asociados</a:t>
            </a:r>
            <a:r>
              <a:rPr lang="en-US" baseline="0" dirty="0" smtClean="0"/>
              <a:t> a la CLP se </a:t>
            </a:r>
            <a:r>
              <a:rPr lang="en-US" baseline="0" dirty="0" err="1" smtClean="0"/>
              <a:t>determinaron</a:t>
            </a:r>
            <a:r>
              <a:rPr lang="en-US" baseline="0" dirty="0" smtClean="0"/>
              <a:t> </a:t>
            </a:r>
            <a:r>
              <a:rPr lang="en-US" baseline="0" dirty="0" err="1" smtClean="0"/>
              <a:t>algunas</a:t>
            </a:r>
            <a:r>
              <a:rPr lang="en-US" baseline="0" dirty="0" smtClean="0"/>
              <a:t> </a:t>
            </a:r>
            <a:r>
              <a:rPr lang="en-US" baseline="0" dirty="0" err="1" smtClean="0"/>
              <a:t>características</a:t>
            </a:r>
            <a:r>
              <a:rPr lang="en-US" baseline="0" dirty="0" smtClean="0"/>
              <a:t> </a:t>
            </a:r>
            <a:r>
              <a:rPr lang="en-US" baseline="0" dirty="0" err="1" smtClean="0"/>
              <a:t>para</a:t>
            </a:r>
            <a:r>
              <a:rPr lang="en-US" baseline="0" dirty="0" smtClean="0"/>
              <a:t> </a:t>
            </a:r>
            <a:r>
              <a:rPr lang="en-US" baseline="0" dirty="0" err="1" smtClean="0"/>
              <a:t>seleccionar</a:t>
            </a:r>
            <a:r>
              <a:rPr lang="en-US" baseline="0" dirty="0" smtClean="0"/>
              <a:t> </a:t>
            </a:r>
            <a:r>
              <a:rPr lang="en-US" baseline="0" dirty="0" err="1" smtClean="0"/>
              <a:t>casos</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Se </a:t>
            </a:r>
            <a:r>
              <a:rPr lang="en-US" baseline="0" dirty="0" err="1" smtClean="0"/>
              <a:t>buscó</a:t>
            </a:r>
            <a:r>
              <a:rPr lang="en-US" baseline="0" dirty="0" smtClean="0"/>
              <a:t> </a:t>
            </a:r>
            <a:r>
              <a:rPr lang="en-US" baseline="0" dirty="0" err="1" smtClean="0"/>
              <a:t>que</a:t>
            </a:r>
            <a:r>
              <a:rPr lang="en-US" baseline="0" dirty="0" smtClean="0"/>
              <a:t> </a:t>
            </a:r>
            <a:r>
              <a:rPr lang="en-US" baseline="0" dirty="0" err="1" smtClean="0"/>
              <a:t>durante</a:t>
            </a:r>
            <a:r>
              <a:rPr lang="en-US" baseline="0" dirty="0" smtClean="0"/>
              <a:t> el </a:t>
            </a:r>
            <a:r>
              <a:rPr lang="en-US" baseline="0" dirty="0" err="1" smtClean="0"/>
              <a:t>día</a:t>
            </a:r>
            <a:r>
              <a:rPr lang="en-US" baseline="0" dirty="0" smtClean="0"/>
              <a:t> el </a:t>
            </a:r>
            <a:r>
              <a:rPr lang="en-US" baseline="0" dirty="0" err="1" smtClean="0"/>
              <a:t>cielo</a:t>
            </a:r>
            <a:r>
              <a:rPr lang="en-US" baseline="0" dirty="0" smtClean="0"/>
              <a:t> </a:t>
            </a:r>
            <a:r>
              <a:rPr lang="en-US" baseline="0" dirty="0" err="1" smtClean="0"/>
              <a:t>estuviera</a:t>
            </a:r>
            <a:r>
              <a:rPr lang="en-US" baseline="0" dirty="0" smtClean="0"/>
              <a:t> </a:t>
            </a:r>
            <a:r>
              <a:rPr lang="en-US" baseline="0" dirty="0" err="1" smtClean="0"/>
              <a:t>despejado</a:t>
            </a:r>
            <a:r>
              <a:rPr lang="en-US" baseline="0" dirty="0" smtClean="0"/>
              <a:t> </a:t>
            </a:r>
            <a:r>
              <a:rPr lang="en-US" baseline="0" dirty="0" err="1" smtClean="0"/>
              <a:t>para</a:t>
            </a:r>
            <a:r>
              <a:rPr lang="en-US" baseline="0" dirty="0" smtClean="0"/>
              <a:t> </a:t>
            </a:r>
            <a:r>
              <a:rPr lang="en-US" baseline="0" dirty="0" err="1" smtClean="0"/>
              <a:t>garantizar</a:t>
            </a:r>
            <a:r>
              <a:rPr lang="en-US" baseline="0" dirty="0" smtClean="0"/>
              <a:t> el </a:t>
            </a:r>
            <a:r>
              <a:rPr lang="en-US" baseline="0" dirty="0" err="1" smtClean="0"/>
              <a:t>calentamiento</a:t>
            </a:r>
            <a:r>
              <a:rPr lang="en-US" baseline="0" dirty="0" smtClean="0"/>
              <a:t> </a:t>
            </a:r>
            <a:r>
              <a:rPr lang="en-US" baseline="0" dirty="0" err="1" smtClean="0"/>
              <a:t>desde</a:t>
            </a:r>
            <a:r>
              <a:rPr lang="en-US" baseline="0" dirty="0" smtClean="0"/>
              <a:t> </a:t>
            </a:r>
            <a:r>
              <a:rPr lang="en-US" baseline="0" dirty="0" err="1" smtClean="0"/>
              <a:t>superficie</a:t>
            </a:r>
            <a:r>
              <a:rPr lang="en-US" baseline="0" dirty="0" smtClean="0"/>
              <a:t> y el </a:t>
            </a:r>
            <a:r>
              <a:rPr lang="en-US" baseline="0" dirty="0" err="1" smtClean="0"/>
              <a:t>desarrollo</a:t>
            </a:r>
            <a:r>
              <a:rPr lang="en-US" baseline="0" dirty="0" smtClean="0"/>
              <a:t> de la CLP.</a:t>
            </a:r>
          </a:p>
          <a:p>
            <a:r>
              <a:rPr lang="en-US" baseline="0" dirty="0" err="1" smtClean="0"/>
              <a:t>Por</a:t>
            </a:r>
            <a:r>
              <a:rPr lang="en-US" baseline="0" dirty="0" smtClean="0"/>
              <a:t> la </a:t>
            </a:r>
            <a:r>
              <a:rPr lang="en-US" baseline="0" dirty="0" err="1" smtClean="0"/>
              <a:t>misma</a:t>
            </a:r>
            <a:r>
              <a:rPr lang="en-US" baseline="0" dirty="0" smtClean="0"/>
              <a:t> </a:t>
            </a:r>
            <a:r>
              <a:rPr lang="en-US" baseline="0" dirty="0" err="1" smtClean="0"/>
              <a:t>razón</a:t>
            </a:r>
            <a:r>
              <a:rPr lang="en-US" baseline="0" dirty="0" smtClean="0"/>
              <a:t> se </a:t>
            </a:r>
            <a:r>
              <a:rPr lang="en-US" baseline="0" dirty="0" err="1" smtClean="0"/>
              <a:t>buscaron</a:t>
            </a:r>
            <a:r>
              <a:rPr lang="en-US" baseline="0" dirty="0" smtClean="0"/>
              <a:t> </a:t>
            </a:r>
            <a:r>
              <a:rPr lang="en-US" baseline="0" dirty="0" err="1" smtClean="0"/>
              <a:t>casos</a:t>
            </a:r>
            <a:r>
              <a:rPr lang="en-US" baseline="0" dirty="0" smtClean="0"/>
              <a:t> </a:t>
            </a:r>
            <a:r>
              <a:rPr lang="en-US" baseline="0" dirty="0" err="1" smtClean="0"/>
              <a:t>durante</a:t>
            </a:r>
            <a:r>
              <a:rPr lang="en-US" baseline="0" dirty="0" smtClean="0"/>
              <a:t> los </a:t>
            </a:r>
            <a:r>
              <a:rPr lang="en-US" baseline="0" dirty="0" err="1" smtClean="0"/>
              <a:t>meses</a:t>
            </a:r>
            <a:r>
              <a:rPr lang="en-US" baseline="0" dirty="0" smtClean="0"/>
              <a:t> de </a:t>
            </a:r>
            <a:r>
              <a:rPr lang="en-US" baseline="0" dirty="0" err="1" smtClean="0"/>
              <a:t>verano</a:t>
            </a:r>
            <a:r>
              <a:rPr lang="en-US" baseline="0" dirty="0" smtClean="0"/>
              <a:t>.</a:t>
            </a:r>
          </a:p>
          <a:p>
            <a:r>
              <a:rPr lang="en-US" baseline="0" dirty="0" smtClean="0"/>
              <a:t>Y </a:t>
            </a:r>
            <a:r>
              <a:rPr lang="en-US" baseline="0" dirty="0" err="1" smtClean="0"/>
              <a:t>situaciones</a:t>
            </a:r>
            <a:r>
              <a:rPr lang="en-US" baseline="0" dirty="0" smtClean="0"/>
              <a:t> con </a:t>
            </a:r>
            <a:r>
              <a:rPr lang="en-US" baseline="0" dirty="0" err="1" smtClean="0"/>
              <a:t>viento</a:t>
            </a:r>
            <a:r>
              <a:rPr lang="en-US" baseline="0" dirty="0" smtClean="0"/>
              <a:t> </a:t>
            </a:r>
            <a:r>
              <a:rPr lang="en-US" baseline="0" dirty="0" err="1" smtClean="0"/>
              <a:t>leve</a:t>
            </a:r>
            <a:r>
              <a:rPr lang="en-US" baseline="0" dirty="0" smtClean="0"/>
              <a:t> a </a:t>
            </a:r>
            <a:r>
              <a:rPr lang="en-US" baseline="0" dirty="0" err="1" smtClean="0"/>
              <a:t>moderado</a:t>
            </a:r>
            <a:r>
              <a:rPr lang="en-US" baseline="0" dirty="0" smtClean="0"/>
              <a:t> dado </a:t>
            </a:r>
            <a:r>
              <a:rPr lang="en-US" baseline="0" dirty="0" err="1" smtClean="0"/>
              <a:t>que</a:t>
            </a:r>
            <a:r>
              <a:rPr lang="en-US" baseline="0" dirty="0" smtClean="0"/>
              <a:t> en </a:t>
            </a:r>
            <a:r>
              <a:rPr lang="en-US" baseline="0" dirty="0" err="1" smtClean="0"/>
              <a:t>estas</a:t>
            </a:r>
            <a:r>
              <a:rPr lang="en-US" baseline="0" dirty="0" smtClean="0"/>
              <a:t> </a:t>
            </a:r>
            <a:r>
              <a:rPr lang="en-US" baseline="0" dirty="0" err="1" smtClean="0"/>
              <a:t>situaciones</a:t>
            </a:r>
            <a:r>
              <a:rPr lang="en-US" baseline="0" dirty="0" smtClean="0"/>
              <a:t> los </a:t>
            </a:r>
            <a:r>
              <a:rPr lang="en-US" baseline="0" dirty="0" err="1" smtClean="0"/>
              <a:t>radares</a:t>
            </a:r>
            <a:r>
              <a:rPr lang="en-US" baseline="0" dirty="0" smtClean="0"/>
              <a:t> son </a:t>
            </a:r>
            <a:r>
              <a:rPr lang="en-US" baseline="0" dirty="0" err="1" smtClean="0"/>
              <a:t>más</a:t>
            </a:r>
            <a:r>
              <a:rPr lang="en-US" baseline="0" dirty="0" smtClean="0"/>
              <a:t> </a:t>
            </a:r>
            <a:r>
              <a:rPr lang="en-US" baseline="0" dirty="0" err="1" smtClean="0"/>
              <a:t>confiables</a:t>
            </a:r>
            <a:r>
              <a:rPr lang="en-US" baseline="0" dirty="0" smtClean="0"/>
              <a:t>.</a:t>
            </a:r>
          </a:p>
          <a:p>
            <a:endParaRPr lang="en-US" baseline="0" dirty="0" smtClean="0"/>
          </a:p>
          <a:p>
            <a:r>
              <a:rPr lang="en-US" baseline="0" dirty="0" err="1" smtClean="0"/>
              <a:t>Estas</a:t>
            </a:r>
            <a:r>
              <a:rPr lang="en-US" baseline="0" dirty="0" smtClean="0"/>
              <a:t> </a:t>
            </a:r>
            <a:r>
              <a:rPr lang="en-US" baseline="0" dirty="0" err="1" smtClean="0"/>
              <a:t>características</a:t>
            </a:r>
            <a:r>
              <a:rPr lang="en-US" baseline="0" dirty="0" smtClean="0"/>
              <a:t> se </a:t>
            </a:r>
            <a:r>
              <a:rPr lang="en-US" baseline="0" dirty="0" err="1" smtClean="0"/>
              <a:t>buscaron</a:t>
            </a:r>
            <a:r>
              <a:rPr lang="en-US" baseline="0" dirty="0" smtClean="0"/>
              <a:t> en los </a:t>
            </a:r>
            <a:r>
              <a:rPr lang="en-US" baseline="0" dirty="0" err="1" smtClean="0"/>
              <a:t>datos</a:t>
            </a:r>
            <a:r>
              <a:rPr lang="en-US" baseline="0" dirty="0" smtClean="0"/>
              <a:t> de la </a:t>
            </a:r>
            <a:r>
              <a:rPr lang="en-US" baseline="0" dirty="0" err="1" smtClean="0"/>
              <a:t>estación</a:t>
            </a:r>
            <a:r>
              <a:rPr lang="en-US" baseline="0" dirty="0" smtClean="0"/>
              <a:t> </a:t>
            </a:r>
            <a:r>
              <a:rPr lang="en-US" baseline="0" dirty="0" err="1" smtClean="0"/>
              <a:t>meteorológica</a:t>
            </a:r>
            <a:r>
              <a:rPr lang="en-US" baseline="0" dirty="0" smtClean="0"/>
              <a:t> de Paraná y el Radar INTA Parana en la </a:t>
            </a:r>
            <a:r>
              <a:rPr lang="en-US" baseline="0" dirty="0" err="1" smtClean="0"/>
              <a:t>provincia</a:t>
            </a:r>
            <a:r>
              <a:rPr lang="en-US" baseline="0" dirty="0" smtClean="0"/>
              <a:t> de Entre Ríos.</a:t>
            </a:r>
          </a:p>
          <a:p>
            <a:endParaRPr lang="en-US" baseline="0" dirty="0" smtClean="0"/>
          </a:p>
          <a:p>
            <a:r>
              <a:rPr lang="en-US" baseline="0" dirty="0" err="1" smtClean="0"/>
              <a:t>Cada</a:t>
            </a:r>
            <a:r>
              <a:rPr lang="en-US" baseline="0" dirty="0" smtClean="0"/>
              <a:t> </a:t>
            </a:r>
            <a:r>
              <a:rPr lang="en-US" baseline="0" dirty="0" err="1" smtClean="0"/>
              <a:t>caso</a:t>
            </a:r>
            <a:r>
              <a:rPr lang="en-US" baseline="0" dirty="0" smtClean="0"/>
              <a:t> </a:t>
            </a:r>
            <a:r>
              <a:rPr lang="en-US" baseline="0" dirty="0" err="1" smtClean="0"/>
              <a:t>corresponde</a:t>
            </a:r>
            <a:r>
              <a:rPr lang="en-US" baseline="0" dirty="0" smtClean="0"/>
              <a:t> a un </a:t>
            </a:r>
            <a:r>
              <a:rPr lang="en-US" baseline="0" dirty="0" err="1" smtClean="0"/>
              <a:t>período</a:t>
            </a:r>
            <a:r>
              <a:rPr lang="en-US" baseline="0" dirty="0" smtClean="0"/>
              <a:t> de 24 </a:t>
            </a:r>
            <a:r>
              <a:rPr lang="en-US" baseline="0" dirty="0" err="1" smtClean="0"/>
              <a:t>horas</a:t>
            </a:r>
            <a:r>
              <a:rPr lang="en-US" baseline="0" dirty="0" smtClean="0"/>
              <a:t> </a:t>
            </a:r>
            <a:r>
              <a:rPr lang="en-US" baseline="0" dirty="0" err="1" smtClean="0"/>
              <a:t>comenzando</a:t>
            </a:r>
            <a:r>
              <a:rPr lang="en-US" baseline="0" dirty="0" smtClean="0"/>
              <a:t> a </a:t>
            </a:r>
            <a:r>
              <a:rPr lang="en-US" baseline="0" dirty="0" err="1" smtClean="0"/>
              <a:t>las</a:t>
            </a:r>
            <a:r>
              <a:rPr lang="en-US" baseline="0" dirty="0" smtClean="0"/>
              <a:t> 0 UTC. En </a:t>
            </a:r>
            <a:r>
              <a:rPr lang="en-US" baseline="0" dirty="0" err="1" smtClean="0"/>
              <a:t>este</a:t>
            </a:r>
            <a:r>
              <a:rPr lang="en-US" baseline="0" dirty="0" smtClean="0"/>
              <a:t> </a:t>
            </a:r>
            <a:r>
              <a:rPr lang="en-US" baseline="0" dirty="0" err="1" smtClean="0"/>
              <a:t>caso</a:t>
            </a:r>
            <a:r>
              <a:rPr lang="en-US" baseline="0" dirty="0" smtClean="0"/>
              <a:t> los </a:t>
            </a:r>
            <a:r>
              <a:rPr lang="en-US" baseline="0" dirty="0" err="1" smtClean="0"/>
              <a:t>resultados</a:t>
            </a:r>
            <a:r>
              <a:rPr lang="en-US" baseline="0" dirty="0" smtClean="0"/>
              <a:t> </a:t>
            </a:r>
            <a:r>
              <a:rPr lang="en-US" baseline="0" dirty="0" err="1" smtClean="0"/>
              <a:t>que</a:t>
            </a:r>
            <a:r>
              <a:rPr lang="en-US" baseline="0" dirty="0" smtClean="0"/>
              <a:t> </a:t>
            </a:r>
            <a:r>
              <a:rPr lang="en-US" baseline="0" dirty="0" err="1" smtClean="0"/>
              <a:t>voy</a:t>
            </a:r>
            <a:r>
              <a:rPr lang="en-US" baseline="0" dirty="0" smtClean="0"/>
              <a:t> a </a:t>
            </a:r>
            <a:r>
              <a:rPr lang="en-US" baseline="0" dirty="0" err="1" smtClean="0"/>
              <a:t>mostrar</a:t>
            </a:r>
            <a:r>
              <a:rPr lang="en-US" baseline="0" dirty="0" smtClean="0"/>
              <a:t> </a:t>
            </a:r>
            <a:r>
              <a:rPr lang="en-US" baseline="0" dirty="0" err="1" smtClean="0"/>
              <a:t>corresponden</a:t>
            </a:r>
            <a:r>
              <a:rPr lang="en-US" baseline="0" dirty="0" smtClean="0"/>
              <a:t> al </a:t>
            </a:r>
            <a:r>
              <a:rPr lang="en-US" baseline="0" dirty="0" err="1" smtClean="0"/>
              <a:t>caso</a:t>
            </a:r>
            <a:r>
              <a:rPr lang="en-US" baseline="0" dirty="0" smtClean="0"/>
              <a:t> 1 (14/01/2016).</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13</a:t>
            </a:fld>
            <a:endParaRPr lang="en-US"/>
          </a:p>
        </p:txBody>
      </p:sp>
    </p:spTree>
    <p:extLst>
      <p:ext uri="{BB962C8B-B14F-4D97-AF65-F5344CB8AC3E}">
        <p14:creationId xmlns:p14="http://schemas.microsoft.com/office/powerpoint/2010/main" val="3889698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
            </a:r>
            <a:r>
              <a:rPr lang="en-US" baseline="0" dirty="0" smtClean="0"/>
              <a:t>l </a:t>
            </a:r>
            <a:r>
              <a:rPr lang="en-US" baseline="0" dirty="0" err="1" smtClean="0"/>
              <a:t>Caso</a:t>
            </a:r>
            <a:r>
              <a:rPr lang="en-US" baseline="0" dirty="0" smtClean="0"/>
              <a:t> 1 </a:t>
            </a:r>
            <a:r>
              <a:rPr lang="en-US" baseline="0" dirty="0" err="1" smtClean="0"/>
              <a:t>analizado</a:t>
            </a:r>
            <a:r>
              <a:rPr lang="en-US" baseline="0" dirty="0" smtClean="0"/>
              <a:t> </a:t>
            </a:r>
            <a:r>
              <a:rPr lang="en-US" baseline="0" dirty="0" err="1" smtClean="0"/>
              <a:t>comienza</a:t>
            </a:r>
            <a:r>
              <a:rPr lang="en-US" baseline="0" dirty="0" smtClean="0"/>
              <a:t> </a:t>
            </a:r>
            <a:r>
              <a:rPr lang="en-US" baseline="0" dirty="0" err="1" smtClean="0"/>
              <a:t>las</a:t>
            </a:r>
            <a:r>
              <a:rPr lang="en-US" baseline="0" dirty="0" smtClean="0"/>
              <a:t> 0 UTC del 14 de </a:t>
            </a:r>
            <a:r>
              <a:rPr lang="en-US" baseline="0" dirty="0" err="1" smtClean="0"/>
              <a:t>enero</a:t>
            </a:r>
            <a:r>
              <a:rPr lang="en-US" baseline="0" dirty="0" smtClean="0"/>
              <a:t> y </a:t>
            </a:r>
            <a:r>
              <a:rPr lang="en-US" baseline="0" dirty="0" err="1" smtClean="0"/>
              <a:t>termina</a:t>
            </a:r>
            <a:r>
              <a:rPr lang="en-US" baseline="0" dirty="0" smtClean="0"/>
              <a:t> a </a:t>
            </a:r>
            <a:r>
              <a:rPr lang="en-US" baseline="0" dirty="0" err="1" smtClean="0"/>
              <a:t>las</a:t>
            </a:r>
            <a:r>
              <a:rPr lang="en-US" baseline="0" dirty="0" smtClean="0"/>
              <a:t> 0 UTC del 15. </a:t>
            </a:r>
          </a:p>
          <a:p>
            <a:endParaRPr lang="en-US" baseline="0" dirty="0" smtClean="0"/>
          </a:p>
          <a:p>
            <a:r>
              <a:rPr lang="en-US" baseline="0" dirty="0" smtClean="0"/>
              <a:t>En la </a:t>
            </a:r>
            <a:r>
              <a:rPr lang="en-US" baseline="0" dirty="0" err="1" smtClean="0"/>
              <a:t>Figura</a:t>
            </a:r>
            <a:r>
              <a:rPr lang="en-US" baseline="0" dirty="0" smtClean="0"/>
              <a:t> de la </a:t>
            </a:r>
            <a:r>
              <a:rPr lang="en-US" baseline="0" dirty="0" err="1" smtClean="0"/>
              <a:t>derecha</a:t>
            </a:r>
            <a:r>
              <a:rPr lang="en-US" baseline="0" dirty="0" smtClean="0"/>
              <a:t> se </a:t>
            </a:r>
            <a:r>
              <a:rPr lang="en-US" baseline="0" dirty="0" err="1" smtClean="0"/>
              <a:t>muestra</a:t>
            </a:r>
            <a:r>
              <a:rPr lang="en-US" baseline="0" dirty="0" smtClean="0"/>
              <a:t> la </a:t>
            </a:r>
            <a:r>
              <a:rPr lang="en-US" baseline="0" dirty="0" err="1" smtClean="0"/>
              <a:t>altura</a:t>
            </a:r>
            <a:r>
              <a:rPr lang="en-US" baseline="0" dirty="0" smtClean="0"/>
              <a:t> </a:t>
            </a:r>
            <a:r>
              <a:rPr lang="en-US" baseline="0" dirty="0" err="1" smtClean="0"/>
              <a:t>geopotencial</a:t>
            </a:r>
            <a:r>
              <a:rPr lang="en-US" baseline="0" dirty="0" smtClean="0"/>
              <a:t> en 1000 </a:t>
            </a:r>
            <a:r>
              <a:rPr lang="en-US" baseline="0" dirty="0" err="1" smtClean="0"/>
              <a:t>hPa</a:t>
            </a:r>
            <a:r>
              <a:rPr lang="en-US" baseline="0" dirty="0" smtClean="0"/>
              <a:t> a </a:t>
            </a:r>
            <a:r>
              <a:rPr lang="en-US" baseline="0" dirty="0" err="1" smtClean="0"/>
              <a:t>las</a:t>
            </a:r>
            <a:r>
              <a:rPr lang="en-US" baseline="0" dirty="0" smtClean="0"/>
              <a:t> 12 UTC del 14 de </a:t>
            </a:r>
            <a:r>
              <a:rPr lang="en-US" baseline="0" dirty="0" err="1" smtClean="0"/>
              <a:t>enero</a:t>
            </a:r>
            <a:r>
              <a:rPr lang="en-US" baseline="0" dirty="0" smtClean="0"/>
              <a:t>. Y a la </a:t>
            </a:r>
            <a:r>
              <a:rPr lang="en-US" baseline="0" dirty="0" err="1" smtClean="0"/>
              <a:t>izquierda</a:t>
            </a:r>
            <a:r>
              <a:rPr lang="en-US" baseline="0" dirty="0" smtClean="0"/>
              <a:t> la </a:t>
            </a:r>
            <a:r>
              <a:rPr lang="en-US" baseline="0" dirty="0" err="1" smtClean="0"/>
              <a:t>marcha</a:t>
            </a:r>
            <a:r>
              <a:rPr lang="en-US" baseline="0" dirty="0" smtClean="0"/>
              <a:t> de </a:t>
            </a:r>
            <a:r>
              <a:rPr lang="en-US" baseline="0" dirty="0" err="1" smtClean="0"/>
              <a:t>temperatura</a:t>
            </a:r>
            <a:r>
              <a:rPr lang="en-US" baseline="0" dirty="0" smtClean="0"/>
              <a:t> y </a:t>
            </a:r>
            <a:r>
              <a:rPr lang="en-US" baseline="0" dirty="0" err="1" smtClean="0"/>
              <a:t>humedad</a:t>
            </a:r>
            <a:r>
              <a:rPr lang="en-US" baseline="0" dirty="0" smtClean="0"/>
              <a:t> </a:t>
            </a:r>
            <a:r>
              <a:rPr lang="en-US" baseline="0" dirty="0" err="1" smtClean="0"/>
              <a:t>relativa</a:t>
            </a:r>
            <a:r>
              <a:rPr lang="en-US" baseline="0" dirty="0" smtClean="0"/>
              <a:t> </a:t>
            </a:r>
            <a:r>
              <a:rPr lang="en-US" baseline="0" dirty="0" err="1" smtClean="0"/>
              <a:t>para</a:t>
            </a:r>
            <a:r>
              <a:rPr lang="en-US" baseline="0" dirty="0" smtClean="0"/>
              <a:t> el </a:t>
            </a:r>
            <a:r>
              <a:rPr lang="en-US" baseline="0" dirty="0" err="1" smtClean="0"/>
              <a:t>periodo</a:t>
            </a:r>
            <a:r>
              <a:rPr lang="en-US" baseline="0" dirty="0" smtClean="0"/>
              <a:t>. El </a:t>
            </a:r>
            <a:r>
              <a:rPr lang="en-US" baseline="0" dirty="0" err="1" smtClean="0"/>
              <a:t>sobreado</a:t>
            </a:r>
            <a:r>
              <a:rPr lang="en-US" baseline="0" dirty="0" smtClean="0"/>
              <a:t> </a:t>
            </a:r>
            <a:r>
              <a:rPr lang="en-US" baseline="0" dirty="0" err="1" smtClean="0"/>
              <a:t>corresponde</a:t>
            </a:r>
            <a:r>
              <a:rPr lang="en-US" baseline="0" dirty="0" smtClean="0"/>
              <a:t> a los </a:t>
            </a:r>
            <a:r>
              <a:rPr lang="en-US" baseline="0" dirty="0" err="1" smtClean="0"/>
              <a:t>momento</a:t>
            </a:r>
            <a:r>
              <a:rPr lang="en-US" baseline="0" dirty="0" smtClean="0"/>
              <a:t> </a:t>
            </a:r>
            <a:r>
              <a:rPr lang="en-US" baseline="0" dirty="0" err="1" smtClean="0"/>
              <a:t>donde</a:t>
            </a:r>
            <a:r>
              <a:rPr lang="en-US" baseline="0" dirty="0" smtClean="0"/>
              <a:t> se </a:t>
            </a:r>
            <a:r>
              <a:rPr lang="en-US" baseline="0" dirty="0" err="1" smtClean="0"/>
              <a:t>observó</a:t>
            </a:r>
            <a:r>
              <a:rPr lang="en-US" baseline="0" dirty="0" smtClean="0"/>
              <a:t> </a:t>
            </a:r>
            <a:r>
              <a:rPr lang="en-US" baseline="0" dirty="0" err="1" smtClean="0"/>
              <a:t>nubosidad</a:t>
            </a:r>
            <a:r>
              <a:rPr lang="en-US" baseline="0" dirty="0" smtClean="0"/>
              <a:t> de </a:t>
            </a:r>
            <a:r>
              <a:rPr lang="en-US" baseline="0" dirty="0" err="1" smtClean="0"/>
              <a:t>algún</a:t>
            </a:r>
            <a:r>
              <a:rPr lang="en-US" baseline="0" dirty="0" smtClean="0"/>
              <a:t> </a:t>
            </a:r>
            <a:r>
              <a:rPr lang="en-US" baseline="0" dirty="0" err="1" smtClean="0"/>
              <a:t>tipo</a:t>
            </a:r>
            <a:r>
              <a:rPr lang="en-US" baseline="0" dirty="0" smtClean="0"/>
              <a:t>. </a:t>
            </a:r>
          </a:p>
          <a:p>
            <a:r>
              <a:rPr lang="en-US" baseline="0" dirty="0" smtClean="0"/>
              <a:t>Se </a:t>
            </a:r>
            <a:r>
              <a:rPr lang="en-US" baseline="0" dirty="0" err="1" smtClean="0"/>
              <a:t>observa</a:t>
            </a:r>
            <a:r>
              <a:rPr lang="en-US" baseline="0" dirty="0" smtClean="0"/>
              <a:t> un </a:t>
            </a:r>
            <a:r>
              <a:rPr lang="en-US" baseline="0" dirty="0" err="1" smtClean="0"/>
              <a:t>anticiclón</a:t>
            </a:r>
            <a:r>
              <a:rPr lang="en-US" baseline="0" dirty="0" smtClean="0"/>
              <a:t> con </a:t>
            </a:r>
            <a:r>
              <a:rPr lang="en-US" baseline="0" dirty="0" err="1" smtClean="0"/>
              <a:t>su</a:t>
            </a:r>
            <a:r>
              <a:rPr lang="en-US" baseline="0" dirty="0" smtClean="0"/>
              <a:t> </a:t>
            </a:r>
            <a:r>
              <a:rPr lang="en-US" baseline="0" dirty="0" err="1" smtClean="0"/>
              <a:t>centro</a:t>
            </a:r>
            <a:r>
              <a:rPr lang="en-US" baseline="0" dirty="0" smtClean="0"/>
              <a:t> en el </a:t>
            </a:r>
            <a:r>
              <a:rPr lang="en-US" baseline="0" dirty="0" err="1" smtClean="0"/>
              <a:t>oceano</a:t>
            </a:r>
            <a:r>
              <a:rPr lang="en-US" baseline="0" dirty="0" smtClean="0"/>
              <a:t> </a:t>
            </a:r>
            <a:r>
              <a:rPr lang="en-US" baseline="0" dirty="0" err="1" smtClean="0"/>
              <a:t>atlántico</a:t>
            </a:r>
            <a:r>
              <a:rPr lang="en-US" baseline="0" dirty="0" smtClean="0"/>
              <a:t> </a:t>
            </a:r>
            <a:r>
              <a:rPr lang="en-US" baseline="0" dirty="0" err="1" smtClean="0"/>
              <a:t>que</a:t>
            </a:r>
            <a:r>
              <a:rPr lang="en-US" baseline="0" dirty="0" smtClean="0"/>
              <a:t> se </a:t>
            </a:r>
            <a:r>
              <a:rPr lang="en-US" baseline="0" dirty="0" err="1" smtClean="0"/>
              <a:t>desplaza</a:t>
            </a:r>
            <a:r>
              <a:rPr lang="en-US" baseline="0" dirty="0" smtClean="0"/>
              <a:t> de </a:t>
            </a:r>
            <a:r>
              <a:rPr lang="en-US" baseline="0" dirty="0" err="1" smtClean="0"/>
              <a:t>manera</a:t>
            </a:r>
            <a:r>
              <a:rPr lang="en-US" baseline="0" dirty="0" smtClean="0"/>
              <a:t> </a:t>
            </a:r>
            <a:r>
              <a:rPr lang="en-US" baseline="0" dirty="0" err="1" smtClean="0"/>
              <a:t>lenta</a:t>
            </a:r>
            <a:r>
              <a:rPr lang="en-US" baseline="0" dirty="0" smtClean="0"/>
              <a:t> </a:t>
            </a:r>
            <a:r>
              <a:rPr lang="en-US" baseline="0" dirty="0" err="1" smtClean="0"/>
              <a:t>hacia</a:t>
            </a:r>
            <a:r>
              <a:rPr lang="en-US" baseline="0" dirty="0" smtClean="0"/>
              <a:t> NE </a:t>
            </a:r>
            <a:r>
              <a:rPr lang="en-US" baseline="0" dirty="0" err="1" smtClean="0"/>
              <a:t>durante</a:t>
            </a:r>
            <a:r>
              <a:rPr lang="en-US" baseline="0" dirty="0" smtClean="0"/>
              <a:t> el </a:t>
            </a:r>
            <a:r>
              <a:rPr lang="en-US" baseline="0" dirty="0" err="1" smtClean="0"/>
              <a:t>período</a:t>
            </a:r>
            <a:r>
              <a:rPr lang="en-US" baseline="0" dirty="0" smtClean="0"/>
              <a:t>.  </a:t>
            </a:r>
            <a:r>
              <a:rPr lang="en-US" baseline="0" dirty="0" err="1" smtClean="0"/>
              <a:t>Por</a:t>
            </a:r>
            <a:r>
              <a:rPr lang="en-US" baseline="0" dirty="0" smtClean="0"/>
              <a:t> la </a:t>
            </a:r>
            <a:r>
              <a:rPr lang="en-US" baseline="0" dirty="0" err="1" smtClean="0"/>
              <a:t>noche</a:t>
            </a:r>
            <a:r>
              <a:rPr lang="en-US" baseline="0" dirty="0" smtClean="0"/>
              <a:t> el </a:t>
            </a:r>
            <a:r>
              <a:rPr lang="en-US" baseline="0" dirty="0" err="1" smtClean="0"/>
              <a:t>viento</a:t>
            </a:r>
            <a:r>
              <a:rPr lang="en-US" baseline="0" dirty="0" smtClean="0"/>
              <a:t> en </a:t>
            </a:r>
            <a:r>
              <a:rPr lang="en-US" baseline="0" dirty="0" err="1" smtClean="0"/>
              <a:t>superficie</a:t>
            </a:r>
            <a:r>
              <a:rPr lang="en-US" baseline="0" dirty="0" smtClean="0"/>
              <a:t> </a:t>
            </a:r>
            <a:r>
              <a:rPr lang="en-US" baseline="0" dirty="0" err="1" smtClean="0"/>
              <a:t>fue</a:t>
            </a:r>
            <a:r>
              <a:rPr lang="en-US" baseline="0" dirty="0" smtClean="0"/>
              <a:t> </a:t>
            </a:r>
            <a:r>
              <a:rPr lang="en-US" baseline="0" dirty="0" err="1" smtClean="0"/>
              <a:t>leve</a:t>
            </a:r>
            <a:r>
              <a:rPr lang="en-US" baseline="0" dirty="0" smtClean="0"/>
              <a:t> (2 m/s) del E y SE. En </a:t>
            </a:r>
            <a:r>
              <a:rPr lang="en-US" baseline="0" dirty="0" err="1" smtClean="0"/>
              <a:t>las</a:t>
            </a:r>
            <a:r>
              <a:rPr lang="en-US" baseline="0" dirty="0" smtClean="0"/>
              <a:t> </a:t>
            </a:r>
            <a:r>
              <a:rPr lang="en-US" baseline="0" dirty="0" err="1" smtClean="0"/>
              <a:t>primeras</a:t>
            </a:r>
            <a:r>
              <a:rPr lang="en-US" baseline="0" dirty="0" smtClean="0"/>
              <a:t> </a:t>
            </a:r>
            <a:r>
              <a:rPr lang="en-US" baseline="0" dirty="0" err="1" smtClean="0"/>
              <a:t>horas</a:t>
            </a:r>
            <a:r>
              <a:rPr lang="en-US" baseline="0" dirty="0" smtClean="0"/>
              <a:t> de a </a:t>
            </a:r>
            <a:r>
              <a:rPr lang="en-US" baseline="0" dirty="0" err="1" smtClean="0"/>
              <a:t>noche</a:t>
            </a:r>
            <a:r>
              <a:rPr lang="en-US" baseline="0" dirty="0" smtClean="0"/>
              <a:t> se </a:t>
            </a:r>
            <a:r>
              <a:rPr lang="en-US" baseline="0" dirty="0" err="1" smtClean="0"/>
              <a:t>observaron</a:t>
            </a:r>
            <a:r>
              <a:rPr lang="en-US" baseline="0" dirty="0" smtClean="0"/>
              <a:t> </a:t>
            </a:r>
            <a:r>
              <a:rPr lang="en-US" baseline="0" dirty="0" err="1" smtClean="0"/>
              <a:t>cirrostratos</a:t>
            </a:r>
            <a:r>
              <a:rPr lang="en-US" baseline="0" dirty="0" smtClean="0"/>
              <a:t> en a </a:t>
            </a:r>
            <a:r>
              <a:rPr lang="en-US" baseline="0" dirty="0" err="1" smtClean="0"/>
              <a:t>estación</a:t>
            </a:r>
            <a:r>
              <a:rPr lang="en-US" baseline="0" dirty="0" smtClean="0"/>
              <a:t> </a:t>
            </a:r>
            <a:r>
              <a:rPr lang="en-US" baseline="0" dirty="0" err="1" smtClean="0"/>
              <a:t>meteorológica</a:t>
            </a:r>
            <a:r>
              <a:rPr lang="en-US" baseline="0" dirty="0" smtClean="0"/>
              <a:t> </a:t>
            </a:r>
            <a:r>
              <a:rPr lang="en-US" baseline="0" dirty="0" err="1" smtClean="0"/>
              <a:t>que</a:t>
            </a:r>
            <a:r>
              <a:rPr lang="en-US" baseline="0" dirty="0" smtClean="0"/>
              <a:t> no </a:t>
            </a:r>
            <a:r>
              <a:rPr lang="en-US" baseline="0" dirty="0" err="1" smtClean="0"/>
              <a:t>afectaron</a:t>
            </a:r>
            <a:r>
              <a:rPr lang="en-US" baseline="0" dirty="0" smtClean="0"/>
              <a:t> la </a:t>
            </a:r>
            <a:r>
              <a:rPr lang="en-US" baseline="0" dirty="0" err="1" smtClean="0"/>
              <a:t>marcha</a:t>
            </a:r>
            <a:r>
              <a:rPr lang="en-US" baseline="0" dirty="0" smtClean="0"/>
              <a:t> de </a:t>
            </a:r>
            <a:r>
              <a:rPr lang="en-US" baseline="0" dirty="0" err="1" smtClean="0"/>
              <a:t>temperatura</a:t>
            </a:r>
            <a:r>
              <a:rPr lang="en-US" baseline="0" dirty="0" smtClean="0"/>
              <a:t>. Durante e </a:t>
            </a:r>
            <a:r>
              <a:rPr lang="en-US" baseline="0" dirty="0" err="1" smtClean="0"/>
              <a:t>día</a:t>
            </a:r>
            <a:r>
              <a:rPr lang="en-US" baseline="0" dirty="0" smtClean="0"/>
              <a:t> el </a:t>
            </a:r>
            <a:r>
              <a:rPr lang="en-US" baseline="0" dirty="0" err="1" smtClean="0"/>
              <a:t>viento</a:t>
            </a:r>
            <a:r>
              <a:rPr lang="en-US" baseline="0" dirty="0" smtClean="0"/>
              <a:t> en </a:t>
            </a:r>
            <a:r>
              <a:rPr lang="en-US" baseline="0" dirty="0" err="1" smtClean="0"/>
              <a:t>superficie</a:t>
            </a:r>
            <a:r>
              <a:rPr lang="en-US" baseline="0" dirty="0" smtClean="0"/>
              <a:t> </a:t>
            </a:r>
            <a:r>
              <a:rPr lang="en-US" baseline="0" dirty="0" err="1" smtClean="0"/>
              <a:t>tuvo</a:t>
            </a:r>
            <a:r>
              <a:rPr lang="en-US" baseline="0" dirty="0" smtClean="0"/>
              <a:t> un </a:t>
            </a:r>
            <a:r>
              <a:rPr lang="en-US" baseline="0" dirty="0" err="1" smtClean="0"/>
              <a:t>máximo</a:t>
            </a:r>
            <a:r>
              <a:rPr lang="en-US" baseline="0" dirty="0" smtClean="0"/>
              <a:t> de 6,5 (m/s), sin </a:t>
            </a:r>
            <a:r>
              <a:rPr lang="en-US" baseline="0" dirty="0" err="1" smtClean="0"/>
              <a:t>nubosidad</a:t>
            </a:r>
            <a:r>
              <a:rPr lang="en-US" baseline="0" dirty="0" smtClean="0"/>
              <a:t> y con </a:t>
            </a:r>
            <a:r>
              <a:rPr lang="en-US" baseline="0" dirty="0" err="1" smtClean="0"/>
              <a:t>temperaturas</a:t>
            </a:r>
            <a:r>
              <a:rPr lang="en-US" baseline="0" dirty="0" smtClean="0"/>
              <a:t> </a:t>
            </a:r>
            <a:r>
              <a:rPr lang="en-US" baseline="0" dirty="0" err="1" smtClean="0"/>
              <a:t>que</a:t>
            </a:r>
            <a:r>
              <a:rPr lang="en-US" baseline="0" dirty="0" smtClean="0"/>
              <a:t> </a:t>
            </a:r>
            <a:r>
              <a:rPr lang="en-US" baseline="0" dirty="0" err="1" smtClean="0"/>
              <a:t>llegaron</a:t>
            </a:r>
            <a:r>
              <a:rPr lang="en-US" baseline="0" dirty="0" smtClean="0"/>
              <a:t> a 32,4°. El </a:t>
            </a:r>
            <a:r>
              <a:rPr lang="en-US" baseline="0" dirty="0" err="1" smtClean="0"/>
              <a:t>auento</a:t>
            </a:r>
            <a:r>
              <a:rPr lang="en-US" baseline="0" dirty="0" smtClean="0"/>
              <a:t> de la </a:t>
            </a:r>
            <a:r>
              <a:rPr lang="en-US" baseline="0" dirty="0" err="1" smtClean="0"/>
              <a:t>humedad</a:t>
            </a:r>
            <a:r>
              <a:rPr lang="en-US" baseline="0" dirty="0" smtClean="0"/>
              <a:t> </a:t>
            </a:r>
            <a:r>
              <a:rPr lang="en-US" baseline="0" dirty="0" err="1" smtClean="0"/>
              <a:t>específica</a:t>
            </a:r>
            <a:r>
              <a:rPr lang="en-US" baseline="0" dirty="0" smtClean="0"/>
              <a:t> </a:t>
            </a:r>
            <a:r>
              <a:rPr lang="en-US" baseline="0" dirty="0" err="1" smtClean="0"/>
              <a:t>conincidió</a:t>
            </a:r>
            <a:r>
              <a:rPr lang="en-US" baseline="0" dirty="0" smtClean="0"/>
              <a:t> con </a:t>
            </a:r>
            <a:r>
              <a:rPr lang="en-US" baseline="0" dirty="0" err="1" smtClean="0"/>
              <a:t>viento</a:t>
            </a:r>
            <a:r>
              <a:rPr lang="en-US" baseline="0" dirty="0" smtClean="0"/>
              <a:t> del N</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14</a:t>
            </a:fld>
            <a:endParaRPr lang="en-US"/>
          </a:p>
        </p:txBody>
      </p:sp>
    </p:spTree>
    <p:extLst>
      <p:ext uri="{BB962C8B-B14F-4D97-AF65-F5344CB8AC3E}">
        <p14:creationId xmlns:p14="http://schemas.microsoft.com/office/powerpoint/2010/main" val="2147720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t>
            </a:r>
            <a:r>
              <a:rPr lang="en-US" baseline="0" dirty="0" smtClean="0"/>
              <a:t> </a:t>
            </a:r>
            <a:r>
              <a:rPr lang="en-US" baseline="0" dirty="0" err="1" smtClean="0"/>
              <a:t>este</a:t>
            </a:r>
            <a:r>
              <a:rPr lang="en-US" baseline="0" dirty="0" smtClean="0"/>
              <a:t> </a:t>
            </a:r>
            <a:r>
              <a:rPr lang="en-US" baseline="0" dirty="0" err="1" smtClean="0"/>
              <a:t>gráfico</a:t>
            </a:r>
            <a:r>
              <a:rPr lang="en-US" baseline="0" dirty="0" smtClean="0"/>
              <a:t> </a:t>
            </a:r>
            <a:r>
              <a:rPr lang="en-US" baseline="0" dirty="0" err="1" smtClean="0"/>
              <a:t>semuestra</a:t>
            </a:r>
            <a:r>
              <a:rPr lang="en-US" baseline="0" dirty="0" smtClean="0"/>
              <a:t> la </a:t>
            </a:r>
            <a:r>
              <a:rPr lang="en-US" baseline="0" dirty="0" err="1" smtClean="0"/>
              <a:t>variación</a:t>
            </a:r>
            <a:r>
              <a:rPr lang="en-US" baseline="0" dirty="0" smtClean="0"/>
              <a:t> de la </a:t>
            </a:r>
            <a:r>
              <a:rPr lang="en-US" baseline="0" dirty="0" err="1" smtClean="0"/>
              <a:t>magnitud</a:t>
            </a:r>
            <a:r>
              <a:rPr lang="en-US" baseline="0" dirty="0" smtClean="0"/>
              <a:t> del </a:t>
            </a:r>
            <a:r>
              <a:rPr lang="en-US" baseline="0" dirty="0" err="1" smtClean="0"/>
              <a:t>viento</a:t>
            </a:r>
            <a:r>
              <a:rPr lang="en-US" baseline="0" dirty="0" smtClean="0"/>
              <a:t> con la </a:t>
            </a:r>
            <a:r>
              <a:rPr lang="en-US" baseline="0" dirty="0" err="1" smtClean="0"/>
              <a:t>altura</a:t>
            </a:r>
            <a:r>
              <a:rPr lang="en-US" baseline="0" dirty="0" smtClean="0"/>
              <a:t> y </a:t>
            </a:r>
            <a:r>
              <a:rPr lang="en-US" baseline="0" dirty="0" err="1" smtClean="0"/>
              <a:t>todo</a:t>
            </a:r>
            <a:r>
              <a:rPr lang="en-US" baseline="0" dirty="0" smtClean="0"/>
              <a:t> el </a:t>
            </a:r>
            <a:r>
              <a:rPr lang="en-US" baseline="0" dirty="0" err="1" smtClean="0"/>
              <a:t>teimpo</a:t>
            </a:r>
            <a:r>
              <a:rPr lang="en-US" baseline="0" dirty="0" smtClean="0"/>
              <a:t>. Durante la </a:t>
            </a:r>
            <a:r>
              <a:rPr lang="en-US" baseline="0" dirty="0" err="1" smtClean="0"/>
              <a:t>noche</a:t>
            </a:r>
            <a:r>
              <a:rPr lang="en-US" baseline="0" dirty="0" smtClean="0"/>
              <a:t> se </a:t>
            </a:r>
            <a:r>
              <a:rPr lang="en-US" baseline="0" dirty="0" err="1" smtClean="0"/>
              <a:t>observa</a:t>
            </a:r>
            <a:r>
              <a:rPr lang="en-US" baseline="0" dirty="0" smtClean="0"/>
              <a:t> un </a:t>
            </a:r>
            <a:r>
              <a:rPr lang="en-US" baseline="0" dirty="0" err="1" smtClean="0"/>
              <a:t>máximo</a:t>
            </a:r>
            <a:r>
              <a:rPr lang="en-US" baseline="0" dirty="0" smtClean="0"/>
              <a:t> </a:t>
            </a:r>
            <a:r>
              <a:rPr lang="en-US" baseline="0" dirty="0" err="1" smtClean="0"/>
              <a:t>que</a:t>
            </a:r>
            <a:r>
              <a:rPr lang="en-US" baseline="0" dirty="0" smtClean="0"/>
              <a:t> </a:t>
            </a:r>
            <a:r>
              <a:rPr lang="en-US" baseline="0" dirty="0" err="1" smtClean="0"/>
              <a:t>persiste</a:t>
            </a:r>
            <a:r>
              <a:rPr lang="en-US" baseline="0" dirty="0" smtClean="0"/>
              <a:t> </a:t>
            </a:r>
            <a:r>
              <a:rPr lang="en-US" baseline="0" dirty="0" err="1" smtClean="0"/>
              <a:t>durante</a:t>
            </a:r>
            <a:r>
              <a:rPr lang="en-US" baseline="0" dirty="0" smtClean="0"/>
              <a:t> </a:t>
            </a:r>
            <a:r>
              <a:rPr lang="en-US" baseline="0" dirty="0" err="1" smtClean="0"/>
              <a:t>varias</a:t>
            </a:r>
            <a:r>
              <a:rPr lang="en-US" baseline="0" dirty="0" smtClean="0"/>
              <a:t> </a:t>
            </a:r>
            <a:r>
              <a:rPr lang="en-US" baseline="0" dirty="0" err="1" smtClean="0"/>
              <a:t>horas</a:t>
            </a:r>
            <a:r>
              <a:rPr lang="en-US" baseline="0" dirty="0" smtClean="0"/>
              <a:t> y </a:t>
            </a:r>
            <a:r>
              <a:rPr lang="en-US" baseline="0" dirty="0" err="1" smtClean="0"/>
              <a:t>es</a:t>
            </a:r>
            <a:r>
              <a:rPr lang="en-US" baseline="0" dirty="0" smtClean="0"/>
              <a:t> </a:t>
            </a:r>
            <a:r>
              <a:rPr lang="en-US" baseline="0" dirty="0" err="1" smtClean="0"/>
              <a:t>particularmente</a:t>
            </a:r>
            <a:r>
              <a:rPr lang="en-US" baseline="0" dirty="0" smtClean="0"/>
              <a:t> </a:t>
            </a:r>
            <a:r>
              <a:rPr lang="en-US" baseline="0" dirty="0" err="1" smtClean="0"/>
              <a:t>intenso</a:t>
            </a:r>
            <a:r>
              <a:rPr lang="en-US" baseline="0" dirty="0" smtClean="0"/>
              <a:t> entre </a:t>
            </a:r>
            <a:r>
              <a:rPr lang="en-US" baseline="0" dirty="0" err="1" smtClean="0"/>
              <a:t>las</a:t>
            </a:r>
            <a:r>
              <a:rPr lang="en-US" baseline="0" dirty="0" smtClean="0"/>
              <a:t> 04 y </a:t>
            </a:r>
            <a:r>
              <a:rPr lang="en-US" baseline="0" dirty="0" err="1" smtClean="0"/>
              <a:t>las</a:t>
            </a:r>
            <a:r>
              <a:rPr lang="en-US" baseline="0" dirty="0" smtClean="0"/>
              <a:t> 10 UTC. </a:t>
            </a:r>
            <a:r>
              <a:rPr lang="en-US" baseline="0" dirty="0" err="1" smtClean="0"/>
              <a:t>Por</a:t>
            </a:r>
            <a:r>
              <a:rPr lang="en-US" baseline="0" dirty="0" smtClean="0"/>
              <a:t> </a:t>
            </a:r>
            <a:r>
              <a:rPr lang="en-US" baseline="0" dirty="0" err="1" smtClean="0"/>
              <a:t>encima</a:t>
            </a:r>
            <a:r>
              <a:rPr lang="en-US" baseline="0" dirty="0" smtClean="0"/>
              <a:t> no hay </a:t>
            </a:r>
            <a:r>
              <a:rPr lang="en-US" baseline="0" dirty="0" err="1" smtClean="0"/>
              <a:t>datos</a:t>
            </a:r>
            <a:r>
              <a:rPr lang="en-US" baseline="0" dirty="0" smtClean="0"/>
              <a:t> </a:t>
            </a:r>
            <a:r>
              <a:rPr lang="en-US" baseline="0" dirty="0" err="1" smtClean="0"/>
              <a:t>suficientes</a:t>
            </a:r>
            <a:r>
              <a:rPr lang="en-US" baseline="0" dirty="0" smtClean="0"/>
              <a:t> y los </a:t>
            </a:r>
            <a:r>
              <a:rPr lang="en-US" baseline="0" dirty="0" err="1" smtClean="0"/>
              <a:t>errores</a:t>
            </a:r>
            <a:r>
              <a:rPr lang="en-US" baseline="0" dirty="0" smtClean="0"/>
              <a:t> son </a:t>
            </a:r>
            <a:r>
              <a:rPr lang="en-US" baseline="0" dirty="0" err="1" smtClean="0"/>
              <a:t>importantes</a:t>
            </a:r>
            <a:r>
              <a:rPr lang="en-US" baseline="0" dirty="0" smtClean="0"/>
              <a:t>. Durante el </a:t>
            </a:r>
            <a:r>
              <a:rPr lang="en-US" baseline="0" dirty="0" err="1" smtClean="0"/>
              <a:t>día</a:t>
            </a:r>
            <a:r>
              <a:rPr lang="en-US" baseline="0" dirty="0" smtClean="0"/>
              <a:t> los </a:t>
            </a:r>
            <a:r>
              <a:rPr lang="en-US" baseline="0" dirty="0" err="1" smtClean="0"/>
              <a:t>perfiles</a:t>
            </a:r>
            <a:r>
              <a:rPr lang="en-US" baseline="0" dirty="0" smtClean="0"/>
              <a:t> </a:t>
            </a:r>
            <a:r>
              <a:rPr lang="en-US" baseline="0" dirty="0" err="1" smtClean="0"/>
              <a:t>superan</a:t>
            </a:r>
            <a:r>
              <a:rPr lang="en-US" baseline="0" dirty="0" smtClean="0"/>
              <a:t> los 2000 m en </a:t>
            </a:r>
            <a:r>
              <a:rPr lang="en-US" baseline="0" dirty="0" err="1" smtClean="0"/>
              <a:t>algunos</a:t>
            </a:r>
            <a:r>
              <a:rPr lang="en-US" baseline="0" dirty="0" smtClean="0"/>
              <a:t> </a:t>
            </a:r>
            <a:r>
              <a:rPr lang="en-US" baseline="0" dirty="0" err="1" smtClean="0"/>
              <a:t>casos</a:t>
            </a:r>
            <a:r>
              <a:rPr lang="en-US" baseline="0" dirty="0" smtClean="0"/>
              <a:t> </a:t>
            </a:r>
            <a:r>
              <a:rPr lang="en-US" baseline="0" dirty="0" err="1" smtClean="0"/>
              <a:t>aunque</a:t>
            </a:r>
            <a:r>
              <a:rPr lang="en-US" baseline="0" dirty="0" smtClean="0"/>
              <a:t> hay </a:t>
            </a:r>
            <a:r>
              <a:rPr lang="en-US" baseline="0" dirty="0" err="1" smtClean="0"/>
              <a:t>algunos</a:t>
            </a:r>
            <a:r>
              <a:rPr lang="en-US" baseline="0" dirty="0" smtClean="0"/>
              <a:t> </a:t>
            </a:r>
            <a:r>
              <a:rPr lang="en-US" baseline="0" dirty="0" err="1" smtClean="0"/>
              <a:t>problemas</a:t>
            </a:r>
            <a:r>
              <a:rPr lang="en-US" baseline="0" dirty="0" smtClean="0"/>
              <a:t> con la </a:t>
            </a:r>
            <a:r>
              <a:rPr lang="en-US" baseline="0" dirty="0" err="1" smtClean="0"/>
              <a:t>estación</a:t>
            </a:r>
            <a:r>
              <a:rPr lang="en-US" baseline="0" dirty="0" smtClean="0"/>
              <a:t> en </a:t>
            </a:r>
            <a:r>
              <a:rPr lang="en-US" baseline="0" dirty="0" err="1" smtClean="0"/>
              <a:t>niveles</a:t>
            </a:r>
            <a:r>
              <a:rPr lang="en-US" baseline="0" dirty="0" smtClean="0"/>
              <a:t> </a:t>
            </a:r>
            <a:r>
              <a:rPr lang="en-US" baseline="0" dirty="0" err="1" smtClean="0"/>
              <a:t>bajos</a:t>
            </a:r>
            <a:r>
              <a:rPr lang="en-US" baseline="0" dirty="0" smtClean="0"/>
              <a:t>. Se </a:t>
            </a:r>
            <a:r>
              <a:rPr lang="en-US" baseline="0" dirty="0" err="1" smtClean="0"/>
              <a:t>observa</a:t>
            </a:r>
            <a:r>
              <a:rPr lang="en-US" baseline="0" dirty="0" smtClean="0"/>
              <a:t> </a:t>
            </a:r>
            <a:r>
              <a:rPr lang="en-US" baseline="0" dirty="0" err="1" smtClean="0"/>
              <a:t>viento</a:t>
            </a:r>
            <a:r>
              <a:rPr lang="en-US" baseline="0" dirty="0" smtClean="0"/>
              <a:t> de </a:t>
            </a:r>
            <a:r>
              <a:rPr lang="en-US" baseline="0" dirty="0" err="1" smtClean="0"/>
              <a:t>menor</a:t>
            </a:r>
            <a:r>
              <a:rPr lang="en-US" baseline="0" dirty="0" smtClean="0"/>
              <a:t> </a:t>
            </a:r>
            <a:r>
              <a:rPr lang="en-US" baseline="0" dirty="0" err="1" smtClean="0"/>
              <a:t>magnitud</a:t>
            </a:r>
            <a:r>
              <a:rPr lang="en-US" baseline="0" dirty="0" smtClean="0"/>
              <a:t> y </a:t>
            </a:r>
            <a:r>
              <a:rPr lang="en-US" baseline="0" dirty="0" err="1" smtClean="0"/>
              <a:t>aproximadamente</a:t>
            </a:r>
            <a:r>
              <a:rPr lang="en-US" baseline="0" dirty="0" smtClean="0"/>
              <a:t> </a:t>
            </a:r>
            <a:r>
              <a:rPr lang="en-US" baseline="0" dirty="0" err="1" smtClean="0"/>
              <a:t>constante</a:t>
            </a:r>
            <a:r>
              <a:rPr lang="en-US" baseline="0" dirty="0" smtClean="0"/>
              <a:t> con la </a:t>
            </a:r>
            <a:r>
              <a:rPr lang="en-US" baseline="0" dirty="0" err="1" smtClean="0"/>
              <a:t>altura</a:t>
            </a:r>
            <a:r>
              <a:rPr lang="en-US" baseline="0" dirty="0" smtClean="0"/>
              <a:t>. </a:t>
            </a:r>
          </a:p>
          <a:p>
            <a:endParaRPr lang="en-US" baseline="0" dirty="0" smtClean="0"/>
          </a:p>
          <a:p>
            <a:r>
              <a:rPr lang="en-US" baseline="0" dirty="0" smtClean="0"/>
              <a:t>Si </a:t>
            </a:r>
            <a:r>
              <a:rPr lang="en-US" baseline="0" dirty="0" err="1" smtClean="0"/>
              <a:t>observamos</a:t>
            </a:r>
            <a:r>
              <a:rPr lang="en-US" baseline="0" dirty="0" smtClean="0"/>
              <a:t> los </a:t>
            </a:r>
            <a:r>
              <a:rPr lang="en-US" baseline="0" dirty="0" err="1" smtClean="0"/>
              <a:t>perfiles</a:t>
            </a:r>
            <a:r>
              <a:rPr lang="en-US" baseline="0" dirty="0" smtClean="0"/>
              <a:t> de dos </a:t>
            </a:r>
            <a:r>
              <a:rPr lang="en-US" baseline="0" dirty="0" err="1" smtClean="0"/>
              <a:t>momentos</a:t>
            </a:r>
            <a:r>
              <a:rPr lang="en-US" baseline="0" dirty="0" smtClean="0"/>
              <a:t> a </a:t>
            </a:r>
            <a:r>
              <a:rPr lang="en-US" baseline="0" dirty="0" err="1" smtClean="0"/>
              <a:t>las</a:t>
            </a:r>
            <a:r>
              <a:rPr lang="en-US" baseline="0" dirty="0" smtClean="0"/>
              <a:t> 06 y a </a:t>
            </a:r>
            <a:r>
              <a:rPr lang="en-US" baseline="0" dirty="0" err="1" smtClean="0"/>
              <a:t>las</a:t>
            </a:r>
            <a:r>
              <a:rPr lang="en-US" baseline="0" dirty="0" smtClean="0"/>
              <a:t> 17…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15</a:t>
            </a:fld>
            <a:endParaRPr lang="en-US"/>
          </a:p>
        </p:txBody>
      </p:sp>
    </p:spTree>
    <p:extLst>
      <p:ext uri="{BB962C8B-B14F-4D97-AF65-F5344CB8AC3E}">
        <p14:creationId xmlns:p14="http://schemas.microsoft.com/office/powerpoint/2010/main" val="194811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Podemos</a:t>
            </a:r>
            <a:r>
              <a:rPr lang="en-US" dirty="0" smtClean="0"/>
              <a:t> </a:t>
            </a:r>
            <a:r>
              <a:rPr lang="en-US" dirty="0" err="1" smtClean="0"/>
              <a:t>analizar</a:t>
            </a:r>
            <a:r>
              <a:rPr lang="en-US" dirty="0" smtClean="0"/>
              <a:t> en </a:t>
            </a:r>
            <a:r>
              <a:rPr lang="en-US" dirty="0" err="1" smtClean="0"/>
              <a:t>detalle</a:t>
            </a:r>
            <a:r>
              <a:rPr lang="en-US" dirty="0" smtClean="0"/>
              <a:t> la</a:t>
            </a:r>
            <a:r>
              <a:rPr lang="en-US" baseline="0" dirty="0" smtClean="0"/>
              <a:t> forma de los </a:t>
            </a:r>
            <a:r>
              <a:rPr lang="en-US" baseline="0" dirty="0" err="1" smtClean="0"/>
              <a:t>perfiles</a:t>
            </a:r>
            <a:r>
              <a:rPr lang="en-US" baseline="0" dirty="0" smtClean="0"/>
              <a:t>. </a:t>
            </a:r>
          </a:p>
          <a:p>
            <a:endParaRPr lang="en-US" baseline="0" dirty="0" smtClean="0"/>
          </a:p>
          <a:p>
            <a:r>
              <a:rPr lang="en-US" baseline="0" dirty="0" smtClean="0"/>
              <a:t>El </a:t>
            </a:r>
            <a:r>
              <a:rPr lang="en-US" baseline="0" dirty="0" err="1" smtClean="0"/>
              <a:t>perfil</a:t>
            </a:r>
            <a:r>
              <a:rPr lang="en-US" baseline="0" dirty="0" smtClean="0"/>
              <a:t> </a:t>
            </a:r>
            <a:r>
              <a:rPr lang="en-US" baseline="0" dirty="0" err="1" smtClean="0"/>
              <a:t>diruno</a:t>
            </a:r>
            <a:r>
              <a:rPr lang="en-US" baseline="0" dirty="0" smtClean="0"/>
              <a:t> </a:t>
            </a:r>
            <a:r>
              <a:rPr lang="en-US" baseline="0" dirty="0" err="1" smtClean="0"/>
              <a:t>es</a:t>
            </a:r>
            <a:r>
              <a:rPr lang="en-US" baseline="0" dirty="0" smtClean="0"/>
              <a:t> </a:t>
            </a:r>
            <a:r>
              <a:rPr lang="en-US" baseline="0" dirty="0" err="1" smtClean="0"/>
              <a:t>casi</a:t>
            </a:r>
            <a:r>
              <a:rPr lang="en-US" baseline="0" dirty="0" smtClean="0"/>
              <a:t> </a:t>
            </a:r>
            <a:r>
              <a:rPr lang="en-US" baseline="0" dirty="0" err="1" smtClean="0"/>
              <a:t>constante</a:t>
            </a:r>
            <a:r>
              <a:rPr lang="en-US" baseline="0" dirty="0" smtClean="0"/>
              <a:t> con </a:t>
            </a:r>
            <a:r>
              <a:rPr lang="en-US" baseline="0" dirty="0" err="1" smtClean="0"/>
              <a:t>una</a:t>
            </a:r>
            <a:r>
              <a:rPr lang="en-US" baseline="0" dirty="0" smtClean="0"/>
              <a:t> </a:t>
            </a:r>
            <a:r>
              <a:rPr lang="en-US" baseline="0" dirty="0" err="1" smtClean="0"/>
              <a:t>variación</a:t>
            </a:r>
            <a:r>
              <a:rPr lang="en-US" baseline="0" dirty="0" smtClean="0"/>
              <a:t> de 2 m/s con la </a:t>
            </a:r>
            <a:r>
              <a:rPr lang="en-US" baseline="0" dirty="0" err="1" smtClean="0"/>
              <a:t>altura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el </a:t>
            </a:r>
            <a:r>
              <a:rPr lang="en-US" baseline="0" dirty="0" err="1" smtClean="0"/>
              <a:t>perfil</a:t>
            </a:r>
            <a:r>
              <a:rPr lang="en-US" baseline="0" dirty="0" smtClean="0"/>
              <a:t> </a:t>
            </a:r>
            <a:r>
              <a:rPr lang="en-US" baseline="0" dirty="0" err="1" smtClean="0"/>
              <a:t>nocturno</a:t>
            </a:r>
            <a:r>
              <a:rPr lang="en-US" baseline="0" dirty="0" smtClean="0"/>
              <a:t> </a:t>
            </a:r>
            <a:r>
              <a:rPr lang="en-US" baseline="0" dirty="0" err="1" smtClean="0"/>
              <a:t>tiene</a:t>
            </a:r>
            <a:r>
              <a:rPr lang="en-US" baseline="0" dirty="0" smtClean="0"/>
              <a:t> un </a:t>
            </a:r>
            <a:r>
              <a:rPr lang="en-US" baseline="0" dirty="0" err="1" smtClean="0"/>
              <a:t>máximo</a:t>
            </a:r>
            <a:r>
              <a:rPr lang="en-US" baseline="0" dirty="0" smtClean="0"/>
              <a:t> en 300 m de </a:t>
            </a:r>
            <a:r>
              <a:rPr lang="en-US" baseline="0" dirty="0" err="1" smtClean="0"/>
              <a:t>casi</a:t>
            </a:r>
            <a:r>
              <a:rPr lang="en-US" baseline="0" dirty="0" smtClean="0"/>
              <a:t> 16 m/s y </a:t>
            </a:r>
            <a:r>
              <a:rPr lang="en-US" baseline="0" dirty="0" err="1" smtClean="0"/>
              <a:t>presenta</a:t>
            </a:r>
            <a:r>
              <a:rPr lang="en-US" baseline="0" dirty="0" smtClean="0"/>
              <a:t> la </a:t>
            </a:r>
            <a:r>
              <a:rPr lang="en-US" baseline="0" dirty="0" err="1" smtClean="0"/>
              <a:t>característica</a:t>
            </a:r>
            <a:r>
              <a:rPr lang="en-US" baseline="0" dirty="0" smtClean="0"/>
              <a:t> forma de “</a:t>
            </a:r>
            <a:r>
              <a:rPr lang="en-US" baseline="0" dirty="0" err="1" smtClean="0"/>
              <a:t>naríz</a:t>
            </a:r>
            <a:r>
              <a:rPr lang="en-US" baseline="0" dirty="0" smtClean="0"/>
              <a:t>” </a:t>
            </a:r>
            <a:r>
              <a:rPr lang="en-US" baseline="0" dirty="0" err="1" smtClean="0"/>
              <a:t>típica</a:t>
            </a:r>
            <a:r>
              <a:rPr lang="en-US" baseline="0" dirty="0" smtClean="0"/>
              <a:t> del LLJ. </a:t>
            </a:r>
            <a:r>
              <a:rPr lang="en-US" baseline="0" dirty="0" err="1" smtClean="0"/>
              <a:t>Es</a:t>
            </a:r>
            <a:r>
              <a:rPr lang="en-US" baseline="0" dirty="0" smtClean="0"/>
              <a:t> </a:t>
            </a:r>
            <a:r>
              <a:rPr lang="en-US" baseline="0" dirty="0" err="1" smtClean="0"/>
              <a:t>interesante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en </a:t>
            </a:r>
            <a:r>
              <a:rPr lang="en-US" baseline="0" dirty="0" err="1" smtClean="0"/>
              <a:t>altura</a:t>
            </a:r>
            <a:r>
              <a:rPr lang="en-US" baseline="0" dirty="0" smtClean="0"/>
              <a:t> </a:t>
            </a:r>
            <a:r>
              <a:rPr lang="en-US" baseline="0" dirty="0" err="1" smtClean="0"/>
              <a:t>ese</a:t>
            </a:r>
            <a:r>
              <a:rPr lang="en-US" baseline="0" dirty="0" smtClean="0"/>
              <a:t> </a:t>
            </a:r>
            <a:r>
              <a:rPr lang="en-US" baseline="0" dirty="0" err="1" smtClean="0"/>
              <a:t>perfil</a:t>
            </a:r>
            <a:r>
              <a:rPr lang="en-US" baseline="0" dirty="0" smtClean="0"/>
              <a:t> se </a:t>
            </a:r>
            <a:r>
              <a:rPr lang="en-US" baseline="0" dirty="0" err="1" smtClean="0"/>
              <a:t>asemeja</a:t>
            </a:r>
            <a:r>
              <a:rPr lang="en-US" baseline="0" dirty="0" smtClean="0"/>
              <a:t> al </a:t>
            </a:r>
            <a:r>
              <a:rPr lang="en-US" baseline="0" dirty="0" err="1" smtClean="0"/>
              <a:t>perfil</a:t>
            </a:r>
            <a:r>
              <a:rPr lang="en-US" baseline="0" dirty="0" smtClean="0"/>
              <a:t> del </a:t>
            </a:r>
            <a:r>
              <a:rPr lang="en-US" baseline="0" dirty="0" err="1" smtClean="0"/>
              <a:t>día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16</a:t>
            </a:fld>
            <a:endParaRPr lang="en-US"/>
          </a:p>
        </p:txBody>
      </p:sp>
    </p:spTree>
    <p:extLst>
      <p:ext uri="{BB962C8B-B14F-4D97-AF65-F5344CB8AC3E}">
        <p14:creationId xmlns:p14="http://schemas.microsoft.com/office/powerpoint/2010/main" val="1649459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También</a:t>
            </a:r>
            <a:r>
              <a:rPr lang="en-US" dirty="0" smtClean="0"/>
              <a:t> </a:t>
            </a:r>
            <a:r>
              <a:rPr lang="en-US" dirty="0" err="1" smtClean="0"/>
              <a:t>es</a:t>
            </a:r>
            <a:r>
              <a:rPr lang="en-US" dirty="0" smtClean="0"/>
              <a:t> </a:t>
            </a:r>
            <a:r>
              <a:rPr lang="en-US" dirty="0" err="1" smtClean="0"/>
              <a:t>posible</a:t>
            </a:r>
            <a:r>
              <a:rPr lang="en-US" dirty="0" smtClean="0"/>
              <a:t> </a:t>
            </a:r>
            <a:r>
              <a:rPr lang="en-US" dirty="0" err="1" smtClean="0"/>
              <a:t>observar</a:t>
            </a:r>
            <a:r>
              <a:rPr lang="en-US" dirty="0" smtClean="0"/>
              <a:t> </a:t>
            </a:r>
            <a:r>
              <a:rPr lang="en-US" dirty="0" err="1" smtClean="0"/>
              <a:t>como</a:t>
            </a:r>
            <a:r>
              <a:rPr lang="en-US" dirty="0" smtClean="0"/>
              <a:t> </a:t>
            </a:r>
            <a:r>
              <a:rPr lang="en-US" dirty="0" err="1" smtClean="0"/>
              <a:t>varía</a:t>
            </a:r>
            <a:r>
              <a:rPr lang="en-US" dirty="0" smtClean="0"/>
              <a:t> la </a:t>
            </a:r>
            <a:r>
              <a:rPr lang="en-US" dirty="0" err="1" smtClean="0"/>
              <a:t>dirección</a:t>
            </a:r>
            <a:r>
              <a:rPr lang="en-US" dirty="0" smtClean="0"/>
              <a:t> del </a:t>
            </a:r>
            <a:r>
              <a:rPr lang="en-US" dirty="0" err="1" smtClean="0"/>
              <a:t>viento</a:t>
            </a:r>
            <a:r>
              <a:rPr lang="en-US" dirty="0" smtClean="0"/>
              <a:t> en </a:t>
            </a:r>
            <a:r>
              <a:rPr lang="en-US" dirty="0" err="1" smtClean="0"/>
              <a:t>función</a:t>
            </a:r>
            <a:r>
              <a:rPr lang="en-US" dirty="0" smtClean="0"/>
              <a:t> de la </a:t>
            </a:r>
            <a:r>
              <a:rPr lang="en-US" dirty="0" err="1" smtClean="0"/>
              <a:t>altura</a:t>
            </a:r>
            <a:r>
              <a:rPr lang="en-US" dirty="0" smtClean="0"/>
              <a:t> y el </a:t>
            </a:r>
            <a:r>
              <a:rPr lang="en-US" dirty="0" err="1" smtClean="0"/>
              <a:t>tiempo</a:t>
            </a:r>
            <a:r>
              <a:rPr lang="en-US" dirty="0" smtClean="0"/>
              <a:t>. Las </a:t>
            </a:r>
            <a:r>
              <a:rPr lang="en-US" dirty="0" err="1" smtClean="0"/>
              <a:t>fechas</a:t>
            </a:r>
            <a:r>
              <a:rPr lang="en-US" dirty="0" smtClean="0"/>
              <a:t> </a:t>
            </a:r>
            <a:r>
              <a:rPr lang="en-US" dirty="0" err="1" smtClean="0"/>
              <a:t>indican</a:t>
            </a:r>
            <a:r>
              <a:rPr lang="en-US" dirty="0" smtClean="0"/>
              <a:t> la </a:t>
            </a:r>
            <a:r>
              <a:rPr lang="en-US" dirty="0" err="1" smtClean="0"/>
              <a:t>dirección</a:t>
            </a:r>
            <a:r>
              <a:rPr lang="en-US" dirty="0" smtClean="0"/>
              <a:t> </a:t>
            </a:r>
            <a:r>
              <a:rPr lang="en-US" dirty="0" err="1" smtClean="0"/>
              <a:t>desde</a:t>
            </a:r>
            <a:r>
              <a:rPr lang="en-US" dirty="0" smtClean="0"/>
              <a:t> </a:t>
            </a:r>
            <a:r>
              <a:rPr lang="en-US" dirty="0" err="1" smtClean="0"/>
              <a:t>donde</a:t>
            </a:r>
            <a:r>
              <a:rPr lang="en-US" dirty="0" smtClean="0"/>
              <a:t> </a:t>
            </a:r>
            <a:r>
              <a:rPr lang="en-US" dirty="0" err="1" smtClean="0"/>
              <a:t>viene</a:t>
            </a:r>
            <a:r>
              <a:rPr lang="en-US" dirty="0" smtClean="0"/>
              <a:t> el</a:t>
            </a:r>
            <a:r>
              <a:rPr lang="en-US" baseline="0" dirty="0" smtClean="0"/>
              <a:t> </a:t>
            </a:r>
            <a:r>
              <a:rPr lang="en-US" baseline="0" dirty="0" err="1" smtClean="0"/>
              <a:t>viento</a:t>
            </a:r>
            <a:r>
              <a:rPr lang="en-US" baseline="0" dirty="0" smtClean="0"/>
              <a:t>. Se </a:t>
            </a:r>
            <a:r>
              <a:rPr lang="en-US" baseline="0" dirty="0" err="1" smtClean="0"/>
              <a:t>ve</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con la </a:t>
            </a:r>
            <a:r>
              <a:rPr lang="en-US" baseline="0" dirty="0" err="1" smtClean="0"/>
              <a:t>altura</a:t>
            </a:r>
            <a:r>
              <a:rPr lang="en-US" baseline="0" dirty="0" smtClean="0"/>
              <a:t> y </a:t>
            </a:r>
            <a:r>
              <a:rPr lang="en-US" baseline="0" dirty="0" err="1" smtClean="0"/>
              <a:t>como</a:t>
            </a:r>
            <a:r>
              <a:rPr lang="en-US" baseline="0" dirty="0" smtClean="0"/>
              <a:t> cambia entre  la </a:t>
            </a:r>
            <a:r>
              <a:rPr lang="en-US" baseline="0" dirty="0" err="1" smtClean="0"/>
              <a:t>noche</a:t>
            </a:r>
            <a:r>
              <a:rPr lang="en-US" baseline="0" dirty="0" smtClean="0"/>
              <a:t> del E y SE y </a:t>
            </a:r>
            <a:r>
              <a:rPr lang="en-US" baseline="0" dirty="0" err="1" smtClean="0"/>
              <a:t>durante</a:t>
            </a:r>
            <a:r>
              <a:rPr lang="en-US" baseline="0" dirty="0" smtClean="0"/>
              <a:t> el </a:t>
            </a:r>
            <a:r>
              <a:rPr lang="en-US" baseline="0" dirty="0" err="1" smtClean="0"/>
              <a:t>día</a:t>
            </a:r>
            <a:r>
              <a:rPr lang="en-US" baseline="0" dirty="0" smtClean="0"/>
              <a:t> con </a:t>
            </a:r>
            <a:r>
              <a:rPr lang="en-US" baseline="0" dirty="0" err="1" smtClean="0"/>
              <a:t>una</a:t>
            </a:r>
            <a:r>
              <a:rPr lang="en-US" baseline="0" dirty="0" smtClean="0"/>
              <a:t> </a:t>
            </a:r>
            <a:r>
              <a:rPr lang="en-US" baseline="0" dirty="0" err="1" smtClean="0"/>
              <a:t>importante</a:t>
            </a:r>
            <a:r>
              <a:rPr lang="en-US" baseline="0" dirty="0" smtClean="0"/>
              <a:t> </a:t>
            </a:r>
            <a:r>
              <a:rPr lang="en-US" baseline="0" dirty="0" err="1" smtClean="0"/>
              <a:t>componente</a:t>
            </a:r>
            <a:r>
              <a:rPr lang="en-US" baseline="0" dirty="0" smtClean="0"/>
              <a:t> del N y NE.</a:t>
            </a:r>
          </a:p>
          <a:p>
            <a:endParaRPr lang="en-US" baseline="0" dirty="0" smtClean="0"/>
          </a:p>
          <a:p>
            <a:r>
              <a:rPr lang="en-US" baseline="0" dirty="0" smtClean="0"/>
              <a:t>Si </a:t>
            </a:r>
            <a:r>
              <a:rPr lang="en-US" baseline="0" dirty="0" err="1" smtClean="0"/>
              <a:t>observamos</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a lo largo del </a:t>
            </a:r>
            <a:r>
              <a:rPr lang="en-US" baseline="0" dirty="0" err="1" smtClean="0"/>
              <a:t>tiempo</a:t>
            </a:r>
            <a:r>
              <a:rPr lang="en-US" baseline="0" dirty="0" smtClean="0"/>
              <a:t> en </a:t>
            </a:r>
            <a:r>
              <a:rPr lang="en-US" baseline="0" dirty="0" err="1" smtClean="0"/>
              <a:t>distintos</a:t>
            </a:r>
            <a:r>
              <a:rPr lang="en-US" baseline="0" dirty="0" smtClean="0"/>
              <a:t> </a:t>
            </a:r>
            <a:r>
              <a:rPr lang="en-US" baseline="0" dirty="0" err="1" smtClean="0"/>
              <a:t>niveles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17</a:t>
            </a:fld>
            <a:endParaRPr lang="en-US"/>
          </a:p>
        </p:txBody>
      </p:sp>
    </p:spTree>
    <p:extLst>
      <p:ext uri="{BB962C8B-B14F-4D97-AF65-F5344CB8AC3E}">
        <p14:creationId xmlns:p14="http://schemas.microsoft.com/office/powerpoint/2010/main" val="343945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Podemos</a:t>
            </a:r>
            <a:r>
              <a:rPr lang="en-US" dirty="0" smtClean="0"/>
              <a:t> </a:t>
            </a:r>
            <a:r>
              <a:rPr lang="en-US" dirty="0" err="1" smtClean="0"/>
              <a:t>analizar</a:t>
            </a:r>
            <a:r>
              <a:rPr lang="en-US" dirty="0" smtClean="0"/>
              <a:t> el </a:t>
            </a:r>
            <a:r>
              <a:rPr lang="en-US" dirty="0" err="1" smtClean="0"/>
              <a:t>efecto</a:t>
            </a:r>
            <a:r>
              <a:rPr lang="en-US" dirty="0" smtClean="0"/>
              <a:t> de la </a:t>
            </a:r>
            <a:r>
              <a:rPr lang="en-US" dirty="0" err="1" smtClean="0"/>
              <a:t>oscilación</a:t>
            </a:r>
            <a:r>
              <a:rPr lang="en-US" dirty="0" smtClean="0"/>
              <a:t> </a:t>
            </a:r>
            <a:r>
              <a:rPr lang="en-US" dirty="0" err="1" smtClean="0"/>
              <a:t>inercial</a:t>
            </a:r>
            <a:r>
              <a:rPr lang="en-US" dirty="0" smtClean="0"/>
              <a:t>.</a:t>
            </a:r>
            <a:r>
              <a:rPr lang="en-US" baseline="0" dirty="0" smtClean="0"/>
              <a:t> </a:t>
            </a:r>
          </a:p>
          <a:p>
            <a:endParaRPr lang="en-US" baseline="0" dirty="0" smtClean="0"/>
          </a:p>
          <a:p>
            <a:r>
              <a:rPr lang="en-US" baseline="0" dirty="0" smtClean="0"/>
              <a:t>La </a:t>
            </a:r>
            <a:r>
              <a:rPr lang="en-US" baseline="0" dirty="0" err="1" smtClean="0"/>
              <a:t>oscilación</a:t>
            </a:r>
            <a:r>
              <a:rPr lang="en-US" baseline="0" dirty="0" smtClean="0"/>
              <a:t> </a:t>
            </a:r>
            <a:r>
              <a:rPr lang="en-US" baseline="0" dirty="0" err="1" smtClean="0"/>
              <a:t>inercial</a:t>
            </a:r>
            <a:r>
              <a:rPr lang="en-US" baseline="0" dirty="0" smtClean="0"/>
              <a:t> </a:t>
            </a:r>
            <a:r>
              <a:rPr lang="en-US" baseline="0" dirty="0" err="1" smtClean="0"/>
              <a:t>ocurre</a:t>
            </a:r>
            <a:r>
              <a:rPr lang="en-US" baseline="0" dirty="0" smtClean="0"/>
              <a:t> </a:t>
            </a:r>
            <a:r>
              <a:rPr lang="en-US" baseline="0" dirty="0" err="1" smtClean="0"/>
              <a:t>cuando</a:t>
            </a:r>
            <a:r>
              <a:rPr lang="en-US" baseline="0" dirty="0" smtClean="0"/>
              <a:t> </a:t>
            </a:r>
            <a:r>
              <a:rPr lang="en-US" baseline="0" dirty="0" err="1" smtClean="0"/>
              <a:t>luego</a:t>
            </a:r>
            <a:r>
              <a:rPr lang="en-US" baseline="0" dirty="0" smtClean="0"/>
              <a:t> </a:t>
            </a:r>
            <a:r>
              <a:rPr lang="en-US" baseline="0" dirty="0" err="1" smtClean="0"/>
              <a:t>luego</a:t>
            </a:r>
            <a:r>
              <a:rPr lang="en-US" baseline="0" dirty="0" smtClean="0"/>
              <a:t> del </a:t>
            </a:r>
            <a:r>
              <a:rPr lang="en-US" baseline="0" dirty="0" err="1" smtClean="0"/>
              <a:t>atardecer</a:t>
            </a:r>
            <a:r>
              <a:rPr lang="en-US" baseline="0" dirty="0" smtClean="0"/>
              <a:t>  se </a:t>
            </a:r>
            <a:r>
              <a:rPr lang="en-US" baseline="0" dirty="0" err="1" smtClean="0"/>
              <a:t>inhibe</a:t>
            </a:r>
            <a:r>
              <a:rPr lang="en-US" baseline="0" dirty="0" smtClean="0"/>
              <a:t> la </a:t>
            </a:r>
            <a:r>
              <a:rPr lang="en-US" baseline="0" dirty="0" err="1" smtClean="0"/>
              <a:t>turbulencia</a:t>
            </a:r>
            <a:r>
              <a:rPr lang="en-US" baseline="0" dirty="0" smtClean="0"/>
              <a:t> y el </a:t>
            </a:r>
            <a:r>
              <a:rPr lang="en-US" baseline="0" dirty="0" err="1" smtClean="0"/>
              <a:t>viento</a:t>
            </a:r>
            <a:r>
              <a:rPr lang="en-US" baseline="0" dirty="0" smtClean="0"/>
              <a:t> </a:t>
            </a:r>
            <a:r>
              <a:rPr lang="en-US" baseline="0" dirty="0" err="1" smtClean="0"/>
              <a:t>tiende</a:t>
            </a:r>
            <a:r>
              <a:rPr lang="en-US" baseline="0" dirty="0" smtClean="0"/>
              <a:t> a </a:t>
            </a:r>
            <a:r>
              <a:rPr lang="en-US" baseline="0" dirty="0" err="1" smtClean="0"/>
              <a:t>acelerarce</a:t>
            </a:r>
            <a:r>
              <a:rPr lang="en-US" baseline="0" dirty="0" smtClean="0"/>
              <a:t> </a:t>
            </a:r>
            <a:r>
              <a:rPr lang="en-US" baseline="0" dirty="0" err="1" smtClean="0"/>
              <a:t>para</a:t>
            </a:r>
            <a:r>
              <a:rPr lang="en-US" baseline="0" dirty="0" smtClean="0"/>
              <a:t> </a:t>
            </a:r>
            <a:r>
              <a:rPr lang="en-US" baseline="0" dirty="0" err="1" smtClean="0"/>
              <a:t>alcansar</a:t>
            </a:r>
            <a:r>
              <a:rPr lang="en-US" baseline="0" dirty="0" smtClean="0"/>
              <a:t> el </a:t>
            </a:r>
            <a:r>
              <a:rPr lang="en-US" baseline="0" dirty="0" err="1" smtClean="0"/>
              <a:t>equilibrio</a:t>
            </a:r>
            <a:r>
              <a:rPr lang="en-US" baseline="0" dirty="0" smtClean="0"/>
              <a:t> </a:t>
            </a:r>
            <a:r>
              <a:rPr lang="en-US" baseline="0" dirty="0" err="1" smtClean="0"/>
              <a:t>geostrófico</a:t>
            </a:r>
            <a:r>
              <a:rPr lang="en-US" baseline="0" dirty="0" smtClean="0"/>
              <a:t>, sin embargo a </a:t>
            </a:r>
            <a:r>
              <a:rPr lang="en-US" baseline="0" dirty="0" err="1" smtClean="0"/>
              <a:t>fuerza</a:t>
            </a:r>
            <a:r>
              <a:rPr lang="en-US" baseline="0" dirty="0" smtClean="0"/>
              <a:t> de </a:t>
            </a:r>
            <a:r>
              <a:rPr lang="en-US" baseline="0" dirty="0" err="1" smtClean="0"/>
              <a:t>coriolis</a:t>
            </a:r>
            <a:r>
              <a:rPr lang="en-US" baseline="0" dirty="0" smtClean="0"/>
              <a:t> genera </a:t>
            </a:r>
            <a:r>
              <a:rPr lang="en-US" baseline="0" dirty="0" err="1" smtClean="0"/>
              <a:t>una</a:t>
            </a:r>
            <a:r>
              <a:rPr lang="en-US" baseline="0" dirty="0" smtClean="0"/>
              <a:t> </a:t>
            </a:r>
            <a:r>
              <a:rPr lang="en-US" baseline="0" dirty="0" err="1" smtClean="0"/>
              <a:t>oscilación</a:t>
            </a:r>
            <a:r>
              <a:rPr lang="en-US" baseline="0" dirty="0" smtClean="0"/>
              <a:t> </a:t>
            </a:r>
            <a:r>
              <a:rPr lang="en-US" baseline="0" dirty="0" err="1" smtClean="0"/>
              <a:t>que</a:t>
            </a:r>
            <a:r>
              <a:rPr lang="en-US" baseline="0" dirty="0" smtClean="0"/>
              <a:t> se </a:t>
            </a:r>
            <a:r>
              <a:rPr lang="en-US" baseline="0" dirty="0" err="1" smtClean="0"/>
              <a:t>ve</a:t>
            </a:r>
            <a:r>
              <a:rPr lang="en-US" baseline="0" dirty="0" smtClean="0"/>
              <a:t> </a:t>
            </a:r>
            <a:r>
              <a:rPr lang="en-US" baseline="0" dirty="0" err="1" smtClean="0"/>
              <a:t>como</a:t>
            </a:r>
            <a:r>
              <a:rPr lang="en-US" baseline="0" dirty="0" smtClean="0"/>
              <a:t> </a:t>
            </a:r>
            <a:r>
              <a:rPr lang="en-US" baseline="0" dirty="0" err="1" smtClean="0"/>
              <a:t>una</a:t>
            </a:r>
            <a:r>
              <a:rPr lang="en-US" baseline="0" dirty="0" smtClean="0"/>
              <a:t> </a:t>
            </a:r>
            <a:r>
              <a:rPr lang="en-US" baseline="0" dirty="0" err="1" smtClean="0"/>
              <a:t>rotación</a:t>
            </a:r>
            <a:r>
              <a:rPr lang="en-US" baseline="0" dirty="0" smtClean="0"/>
              <a:t> </a:t>
            </a:r>
            <a:r>
              <a:rPr lang="en-US" baseline="0" dirty="0" err="1" smtClean="0"/>
              <a:t>antioraria</a:t>
            </a:r>
            <a:r>
              <a:rPr lang="en-US" baseline="0" dirty="0" smtClean="0"/>
              <a:t> del </a:t>
            </a:r>
            <a:r>
              <a:rPr lang="en-US" baseline="0" dirty="0" err="1" smtClean="0"/>
              <a:t>viento</a:t>
            </a:r>
            <a:r>
              <a:rPr lang="en-US" baseline="0" dirty="0" smtClean="0"/>
              <a:t>. </a:t>
            </a:r>
          </a:p>
          <a:p>
            <a:endParaRPr lang="en-US" baseline="0" dirty="0" smtClean="0"/>
          </a:p>
          <a:p>
            <a:r>
              <a:rPr lang="en-US" baseline="0" dirty="0" smtClean="0"/>
              <a:t>En el primer </a:t>
            </a:r>
            <a:r>
              <a:rPr lang="en-US" baseline="0" dirty="0" err="1" smtClean="0"/>
              <a:t>nivel</a:t>
            </a:r>
            <a:r>
              <a:rPr lang="en-US" baseline="0" dirty="0" smtClean="0"/>
              <a:t> </a:t>
            </a:r>
            <a:r>
              <a:rPr lang="en-US" baseline="0" dirty="0" err="1" smtClean="0"/>
              <a:t>correspondiente</a:t>
            </a:r>
            <a:r>
              <a:rPr lang="en-US" baseline="0" dirty="0" smtClean="0"/>
              <a:t> a los </a:t>
            </a:r>
            <a:r>
              <a:rPr lang="en-US" baseline="0" dirty="0" err="1" smtClean="0"/>
              <a:t>datos</a:t>
            </a:r>
            <a:r>
              <a:rPr lang="en-US" baseline="0" dirty="0" smtClean="0"/>
              <a:t> de la </a:t>
            </a:r>
            <a:r>
              <a:rPr lang="en-US" baseline="0" dirty="0" err="1" smtClean="0"/>
              <a:t>estación</a:t>
            </a:r>
            <a:r>
              <a:rPr lang="en-US" baseline="0" dirty="0" smtClean="0"/>
              <a:t>, no se </a:t>
            </a:r>
            <a:r>
              <a:rPr lang="en-US" baseline="0" dirty="0" err="1" smtClean="0"/>
              <a:t>observa</a:t>
            </a:r>
            <a:r>
              <a:rPr lang="en-US" baseline="0" dirty="0" smtClean="0"/>
              <a:t> un </a:t>
            </a:r>
            <a:r>
              <a:rPr lang="en-US" baseline="0" dirty="0" err="1" smtClean="0"/>
              <a:t>patrón</a:t>
            </a:r>
            <a:r>
              <a:rPr lang="en-US" baseline="0" dirty="0" smtClean="0"/>
              <a:t> </a:t>
            </a:r>
            <a:r>
              <a:rPr lang="en-US" baseline="0" dirty="0" err="1" smtClean="0"/>
              <a:t>claro</a:t>
            </a:r>
            <a:r>
              <a:rPr lang="en-US" baseline="0" dirty="0" smtClean="0"/>
              <a:t>. </a:t>
            </a:r>
            <a:r>
              <a:rPr lang="es-ES" baseline="0" dirty="0" smtClean="0"/>
              <a:t>Si bien los datos de superficie no muestran una </a:t>
            </a:r>
            <a:r>
              <a:rPr lang="es-ES" baseline="0" dirty="0" err="1" smtClean="0"/>
              <a:t>hodografa</a:t>
            </a:r>
            <a:r>
              <a:rPr lang="es-ES" baseline="0" dirty="0" smtClean="0"/>
              <a:t> con forma circular o de elipse, si se ve que hay mas viento durante el </a:t>
            </a:r>
            <a:r>
              <a:rPr lang="es-ES" baseline="0" dirty="0" err="1" smtClean="0"/>
              <a:t>dia</a:t>
            </a:r>
            <a:r>
              <a:rPr lang="es-ES" baseline="0" dirty="0" smtClean="0"/>
              <a:t> que durante la noche lo cual esta en concordancia con el modelo de Van de </a:t>
            </a:r>
            <a:r>
              <a:rPr lang="es-ES" baseline="0" dirty="0" err="1" smtClean="0"/>
              <a:t>Weil</a:t>
            </a:r>
            <a:r>
              <a:rPr lang="es-ES" baseline="0" dirty="0" smtClean="0"/>
              <a:t>. </a:t>
            </a:r>
            <a:r>
              <a:rPr lang="en-US" baseline="0" dirty="0" smtClean="0"/>
              <a:t>Sin embargo en los </a:t>
            </a:r>
            <a:r>
              <a:rPr lang="en-US" baseline="0" dirty="0" err="1" smtClean="0"/>
              <a:t>niveles</a:t>
            </a:r>
            <a:r>
              <a:rPr lang="en-US" baseline="0" dirty="0" smtClean="0"/>
              <a:t> </a:t>
            </a:r>
            <a:r>
              <a:rPr lang="en-US" baseline="0" dirty="0" err="1" smtClean="0"/>
              <a:t>siguients</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claramente</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en </a:t>
            </a:r>
            <a:r>
              <a:rPr lang="en-US" baseline="0" dirty="0" err="1" smtClean="0"/>
              <a:t>sentido</a:t>
            </a:r>
            <a:r>
              <a:rPr lang="en-US" baseline="0" dirty="0" smtClean="0"/>
              <a:t> </a:t>
            </a:r>
            <a:r>
              <a:rPr lang="en-US" baseline="0" dirty="0" err="1" smtClean="0"/>
              <a:t>antihorario</a:t>
            </a:r>
            <a:r>
              <a:rPr lang="en-US" baseline="0" dirty="0" smtClean="0"/>
              <a:t> y la </a:t>
            </a:r>
            <a:r>
              <a:rPr lang="en-US" baseline="0" dirty="0" err="1" smtClean="0"/>
              <a:t>típica</a:t>
            </a:r>
            <a:r>
              <a:rPr lang="en-US" baseline="0" dirty="0" smtClean="0"/>
              <a:t> forma de </a:t>
            </a:r>
            <a:r>
              <a:rPr lang="en-US" baseline="0" dirty="0" err="1" smtClean="0"/>
              <a:t>herradura</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notar</a:t>
            </a:r>
            <a:r>
              <a:rPr lang="en-US" baseline="0" dirty="0" smtClean="0"/>
              <a:t> </a:t>
            </a:r>
            <a:r>
              <a:rPr lang="en-US" baseline="0" dirty="0" err="1" smtClean="0"/>
              <a:t>que</a:t>
            </a:r>
            <a:r>
              <a:rPr lang="en-US" baseline="0" dirty="0" smtClean="0"/>
              <a:t> </a:t>
            </a:r>
            <a:r>
              <a:rPr lang="en-US" baseline="0" dirty="0" err="1" smtClean="0"/>
              <a:t>luego</a:t>
            </a:r>
            <a:r>
              <a:rPr lang="en-US" baseline="0" dirty="0" smtClean="0"/>
              <a:t> del </a:t>
            </a:r>
            <a:r>
              <a:rPr lang="en-US" baseline="0" dirty="0" err="1" smtClean="0"/>
              <a:t>amancer</a:t>
            </a:r>
            <a:r>
              <a:rPr lang="en-US" baseline="0" dirty="0" smtClean="0"/>
              <a:t> </a:t>
            </a:r>
            <a:r>
              <a:rPr lang="en-US" baseline="0" dirty="0" err="1" smtClean="0"/>
              <a:t>otros</a:t>
            </a:r>
            <a:r>
              <a:rPr lang="en-US" baseline="0" dirty="0" smtClean="0"/>
              <a:t> </a:t>
            </a:r>
            <a:r>
              <a:rPr lang="en-US" baseline="0" dirty="0" err="1" smtClean="0"/>
              <a:t>procesos</a:t>
            </a:r>
            <a:r>
              <a:rPr lang="en-US" baseline="0" dirty="0" smtClean="0"/>
              <a:t> </a:t>
            </a:r>
            <a:r>
              <a:rPr lang="en-US" baseline="0" dirty="0" err="1" smtClean="0"/>
              <a:t>dominan</a:t>
            </a:r>
            <a:r>
              <a:rPr lang="en-US" baseline="0" dirty="0" smtClean="0"/>
              <a:t> </a:t>
            </a:r>
            <a:r>
              <a:rPr lang="en-US" baseline="0" dirty="0" err="1" smtClean="0"/>
              <a:t>por</a:t>
            </a:r>
            <a:r>
              <a:rPr lang="en-US" baseline="0" dirty="0" smtClean="0"/>
              <a:t> lo </a:t>
            </a:r>
            <a:r>
              <a:rPr lang="en-US" baseline="0" dirty="0" err="1" smtClean="0"/>
              <a:t>que</a:t>
            </a:r>
            <a:r>
              <a:rPr lang="en-US" baseline="0" dirty="0" smtClean="0"/>
              <a:t> no </a:t>
            </a:r>
            <a:r>
              <a:rPr lang="en-US" baseline="0" dirty="0" err="1" smtClean="0"/>
              <a:t>es</a:t>
            </a:r>
            <a:r>
              <a:rPr lang="en-US" baseline="0" dirty="0" smtClean="0"/>
              <a:t> </a:t>
            </a:r>
            <a:r>
              <a:rPr lang="en-US" baseline="0" dirty="0" err="1" smtClean="0"/>
              <a:t>esperable</a:t>
            </a:r>
            <a:r>
              <a:rPr lang="en-US" baseline="0" dirty="0" smtClean="0"/>
              <a:t> </a:t>
            </a:r>
            <a:r>
              <a:rPr lang="en-US" baseline="0" dirty="0" err="1" smtClean="0"/>
              <a:t>ver</a:t>
            </a:r>
            <a:r>
              <a:rPr lang="en-US" baseline="0" dirty="0" smtClean="0"/>
              <a:t> </a:t>
            </a:r>
            <a:r>
              <a:rPr lang="en-US" baseline="0" dirty="0" err="1" smtClean="0"/>
              <a:t>ese</a:t>
            </a:r>
            <a:r>
              <a:rPr lang="en-US" baseline="0" dirty="0" smtClean="0"/>
              <a:t> </a:t>
            </a:r>
            <a:r>
              <a:rPr lang="en-US" baseline="0" dirty="0" err="1" smtClean="0"/>
              <a:t>comportamiento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18</a:t>
            </a:fld>
            <a:endParaRPr lang="en-US"/>
          </a:p>
        </p:txBody>
      </p:sp>
    </p:spTree>
    <p:extLst>
      <p:ext uri="{BB962C8B-B14F-4D97-AF65-F5344CB8AC3E}">
        <p14:creationId xmlns:p14="http://schemas.microsoft.com/office/powerpoint/2010/main" val="2749027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 </a:t>
            </a:r>
            <a:r>
              <a:rPr lang="en-US" dirty="0" err="1" smtClean="0"/>
              <a:t>analizaron</a:t>
            </a:r>
            <a:r>
              <a:rPr lang="en-US" dirty="0" smtClean="0"/>
              <a:t> </a:t>
            </a:r>
            <a:r>
              <a:rPr lang="en-US" dirty="0" err="1" smtClean="0"/>
              <a:t>algunas</a:t>
            </a:r>
            <a:r>
              <a:rPr lang="en-US" dirty="0" smtClean="0"/>
              <a:t> </a:t>
            </a:r>
            <a:r>
              <a:rPr lang="en-US" dirty="0" err="1" smtClean="0"/>
              <a:t>características</a:t>
            </a:r>
            <a:r>
              <a:rPr lang="en-US" dirty="0" smtClean="0"/>
              <a:t> de la </a:t>
            </a:r>
            <a:r>
              <a:rPr lang="en-US" dirty="0" err="1" smtClean="0"/>
              <a:t>capa</a:t>
            </a:r>
            <a:r>
              <a:rPr lang="en-US" dirty="0" smtClean="0"/>
              <a:t> </a:t>
            </a:r>
            <a:r>
              <a:rPr lang="en-US" dirty="0" err="1" smtClean="0"/>
              <a:t>límite</a:t>
            </a:r>
            <a:r>
              <a:rPr lang="en-US" baseline="0" dirty="0" smtClean="0"/>
              <a:t> </a:t>
            </a:r>
            <a:r>
              <a:rPr lang="en-US" baseline="0" dirty="0" err="1" smtClean="0"/>
              <a:t>como</a:t>
            </a:r>
            <a:r>
              <a:rPr lang="en-US" baseline="0" dirty="0" smtClean="0"/>
              <a:t> la </a:t>
            </a:r>
            <a:r>
              <a:rPr lang="en-US" baseline="0" dirty="0" err="1" smtClean="0"/>
              <a:t>altura</a:t>
            </a:r>
            <a:r>
              <a:rPr lang="en-US" baseline="0" dirty="0" smtClean="0"/>
              <a:t> del tope. </a:t>
            </a:r>
            <a:r>
              <a:rPr lang="en-US" baseline="0" dirty="0" err="1" smtClean="0"/>
              <a:t>Esto</a:t>
            </a:r>
            <a:r>
              <a:rPr lang="en-US" baseline="0" dirty="0" smtClean="0"/>
              <a:t> se </a:t>
            </a:r>
            <a:r>
              <a:rPr lang="en-US" baseline="0" dirty="0" err="1" smtClean="0"/>
              <a:t>estimó</a:t>
            </a:r>
            <a:r>
              <a:rPr lang="en-US" baseline="0" dirty="0" smtClean="0"/>
              <a:t> de dos </a:t>
            </a:r>
            <a:r>
              <a:rPr lang="en-US" baseline="0" dirty="0" err="1" smtClean="0"/>
              <a:t>maneras</a:t>
            </a:r>
            <a:r>
              <a:rPr lang="en-US" baseline="0" dirty="0" smtClean="0"/>
              <a:t>, la </a:t>
            </a:r>
            <a:r>
              <a:rPr lang="en-US" baseline="0" dirty="0" err="1" smtClean="0"/>
              <a:t>primera</a:t>
            </a:r>
            <a:r>
              <a:rPr lang="en-US" baseline="0" dirty="0" smtClean="0"/>
              <a:t> a </a:t>
            </a:r>
            <a:r>
              <a:rPr lang="en-US" baseline="0" dirty="0" err="1" smtClean="0"/>
              <a:t>partir</a:t>
            </a:r>
            <a:r>
              <a:rPr lang="en-US" baseline="0" dirty="0" smtClean="0"/>
              <a:t> de </a:t>
            </a:r>
            <a:r>
              <a:rPr lang="en-US" baseline="0" dirty="0" err="1" smtClean="0"/>
              <a:t>las</a:t>
            </a:r>
            <a:r>
              <a:rPr lang="en-US" baseline="0" dirty="0" smtClean="0"/>
              <a:t> </a:t>
            </a:r>
            <a:r>
              <a:rPr lang="en-US" baseline="0" dirty="0" err="1" smtClean="0"/>
              <a:t>variaciones</a:t>
            </a:r>
            <a:r>
              <a:rPr lang="en-US" baseline="0" dirty="0" smtClean="0"/>
              <a:t> de la </a:t>
            </a:r>
            <a:r>
              <a:rPr lang="en-US" baseline="0" dirty="0" err="1" smtClean="0"/>
              <a:t>reflectividad</a:t>
            </a:r>
            <a:r>
              <a:rPr lang="en-US" baseline="0" dirty="0" smtClean="0"/>
              <a:t> </a:t>
            </a:r>
            <a:r>
              <a:rPr lang="en-US" baseline="0" dirty="0" err="1" smtClean="0"/>
              <a:t>medida</a:t>
            </a:r>
            <a:r>
              <a:rPr lang="en-US" baseline="0" dirty="0" smtClean="0"/>
              <a:t> </a:t>
            </a:r>
            <a:r>
              <a:rPr lang="en-US" baseline="0" dirty="0" err="1" smtClean="0"/>
              <a:t>por</a:t>
            </a:r>
            <a:r>
              <a:rPr lang="en-US" baseline="0" dirty="0" smtClean="0"/>
              <a:t> el radar y en particular </a:t>
            </a:r>
            <a:r>
              <a:rPr lang="en-US" baseline="0" dirty="0" err="1" smtClean="0"/>
              <a:t>observando</a:t>
            </a:r>
            <a:r>
              <a:rPr lang="en-US" baseline="0" dirty="0" smtClean="0"/>
              <a:t> el </a:t>
            </a:r>
            <a:r>
              <a:rPr lang="en-US" baseline="0" dirty="0" err="1" smtClean="0"/>
              <a:t>gradiente</a:t>
            </a:r>
            <a:r>
              <a:rPr lang="en-US" baseline="0" dirty="0" smtClean="0"/>
              <a:t> vertical de la </a:t>
            </a:r>
            <a:r>
              <a:rPr lang="en-US" baseline="0" dirty="0" err="1" smtClean="0"/>
              <a:t>reflectividad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19</a:t>
            </a:fld>
            <a:endParaRPr lang="en-US"/>
          </a:p>
        </p:txBody>
      </p:sp>
    </p:spTree>
    <p:extLst>
      <p:ext uri="{BB962C8B-B14F-4D97-AF65-F5344CB8AC3E}">
        <p14:creationId xmlns:p14="http://schemas.microsoft.com/office/powerpoint/2010/main" val="382647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 inicialmente </a:t>
            </a:r>
            <a:r>
              <a:rPr lang="es-ES" dirty="0" err="1" smtClean="0"/>
              <a:t>habia</a:t>
            </a:r>
            <a:r>
              <a:rPr lang="es-ES" dirty="0" smtClean="0"/>
              <a:t> mucha </a:t>
            </a:r>
            <a:r>
              <a:rPr lang="es-ES" dirty="0" err="1" smtClean="0"/>
              <a:t>dispersion</a:t>
            </a:r>
            <a:r>
              <a:rPr lang="es-ES" dirty="0" smtClean="0"/>
              <a:t>, pero alrededor de las 5 UTC la altura de las capas limites converge a la altura del LLJ que es similar en todos los experimentos. Esto </a:t>
            </a:r>
            <a:r>
              <a:rPr lang="es-ES" dirty="0" err="1" smtClean="0"/>
              <a:t>quiza</a:t>
            </a:r>
            <a:r>
              <a:rPr lang="es-ES" dirty="0" smtClean="0"/>
              <a:t> tenga que ver con la turbulencia inducida por el </a:t>
            </a:r>
            <a:r>
              <a:rPr lang="es-ES" dirty="0" err="1" smtClean="0"/>
              <a:t>maximo</a:t>
            </a:r>
            <a:r>
              <a:rPr lang="es-ES" dirty="0" smtClean="0"/>
              <a:t> de viento que pasa a ser importante cuando el </a:t>
            </a:r>
            <a:r>
              <a:rPr lang="es-ES" dirty="0" err="1" smtClean="0"/>
              <a:t>maximo</a:t>
            </a:r>
            <a:r>
              <a:rPr lang="es-ES" dirty="0" smtClean="0"/>
              <a:t> de viento alcanza su </a:t>
            </a:r>
            <a:r>
              <a:rPr lang="es-ES" dirty="0" err="1" smtClean="0"/>
              <a:t>maxima</a:t>
            </a:r>
            <a:r>
              <a:rPr lang="es-ES" dirty="0" smtClean="0"/>
              <a:t> intensidad.</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30</a:t>
            </a:fld>
            <a:endParaRPr lang="en-US"/>
          </a:p>
        </p:txBody>
      </p:sp>
    </p:spTree>
    <p:extLst>
      <p:ext uri="{BB962C8B-B14F-4D97-AF65-F5344CB8AC3E}">
        <p14:creationId xmlns:p14="http://schemas.microsoft.com/office/powerpoint/2010/main" val="3057109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Esto último es así ya que la CLP no solo influye en la intensidad del CAPE, sino </a:t>
            </a:r>
            <a:r>
              <a:rPr lang="es-ES" dirty="0" err="1" smtClean="0"/>
              <a:t>tambien</a:t>
            </a:r>
            <a:r>
              <a:rPr lang="es-ES" dirty="0" smtClean="0"/>
              <a:t> en el desarrollo de zonas de convergencia y divergencias que favorecen el inicio y mantenimiento de la convección debido al LLJ nocturno.</a:t>
            </a:r>
          </a:p>
          <a:p>
            <a:endParaRPr lang="es-ES" dirty="0" smtClean="0"/>
          </a:p>
          <a:p>
            <a:r>
              <a:rPr lang="es-ES" dirty="0" smtClean="0"/>
              <a:t>Marengo y otros sugieren que existe una relación entre estas condiciones y el SALLJ durante el verano (</a:t>
            </a:r>
            <a:r>
              <a:rPr lang="es-ES" dirty="0" err="1" smtClean="0"/>
              <a:t>FIgura</a:t>
            </a:r>
            <a:r>
              <a:rPr lang="es-ES" dirty="0" smtClean="0"/>
              <a:t>).  El flujo sinóptico del norte en capas bajas, sufre un ciclo diurno debido a los procesos de la CLP, que favorece la generación de convergencia durante la noche en la </a:t>
            </a:r>
            <a:r>
              <a:rPr lang="es-ES" dirty="0" err="1" smtClean="0"/>
              <a:t>region</a:t>
            </a:r>
            <a:r>
              <a:rPr lang="es-ES" dirty="0" smtClean="0"/>
              <a:t> de salida de del jet, lo cual permite el </a:t>
            </a:r>
            <a:r>
              <a:rPr lang="es-ES" dirty="0" err="1" smtClean="0"/>
              <a:t>desarollo</a:t>
            </a:r>
            <a:r>
              <a:rPr lang="es-ES" dirty="0" smtClean="0"/>
              <a:t> y mantenimiento de sistemas </a:t>
            </a:r>
            <a:r>
              <a:rPr lang="es-ES" dirty="0" err="1" smtClean="0"/>
              <a:t>convectivos</a:t>
            </a:r>
            <a:r>
              <a:rPr lang="es-ES" dirty="0" smtClean="0"/>
              <a:t> organizados que afectan la </a:t>
            </a:r>
            <a:r>
              <a:rPr lang="es-ES" dirty="0" err="1" smtClean="0"/>
              <a:t>region</a:t>
            </a:r>
            <a:r>
              <a:rPr lang="es-ES" dirty="0" smtClean="0"/>
              <a:t> centro y norte de Argentina.</a:t>
            </a:r>
          </a:p>
          <a:p>
            <a:endParaRPr lang="es-ES" dirty="0" smtClean="0"/>
          </a:p>
          <a:p>
            <a:r>
              <a:rPr lang="es-ES" dirty="0" smtClean="0"/>
              <a:t>Por todo lo anterior es necesario estudiar y entender correctamente los procesos que ocurren en la CLP que influyen en los </a:t>
            </a:r>
            <a:r>
              <a:rPr lang="es-ES" dirty="0" err="1" smtClean="0"/>
              <a:t>pronosticos</a:t>
            </a:r>
            <a:r>
              <a:rPr lang="es-ES" dirty="0" smtClean="0"/>
              <a:t> de otros procesos en distintas escalas espaciales y temporales. </a:t>
            </a:r>
          </a:p>
          <a:p>
            <a:endParaRPr lang="es-ES" dirty="0" smtClean="0"/>
          </a:p>
          <a:p>
            <a:r>
              <a:rPr lang="es-ES" dirty="0" smtClean="0"/>
              <a:t>Actualmente los modelos numéricos no cuentan con la resolución necesaria para representar los procesos de forma explícita y tienen que recurrir a simplificaciones o </a:t>
            </a:r>
            <a:r>
              <a:rPr lang="es-ES" dirty="0" err="1" smtClean="0"/>
              <a:t>parametrizaciones</a:t>
            </a:r>
            <a:r>
              <a:rPr lang="es-ES" dirty="0" smtClean="0"/>
              <a:t>.</a:t>
            </a:r>
          </a:p>
          <a:p>
            <a:endParaRPr lang="es-ES" dirty="0" smtClean="0"/>
          </a:p>
          <a:p>
            <a:r>
              <a:rPr lang="es-ES" dirty="0" smtClean="0"/>
              <a:t>Estas representaciones simplificadas presentan errores </a:t>
            </a:r>
            <a:r>
              <a:rPr lang="es-ES" dirty="0" err="1" smtClean="0"/>
              <a:t>sistematicos</a:t>
            </a:r>
            <a:r>
              <a:rPr lang="es-ES" dirty="0" smtClean="0"/>
              <a:t> y no </a:t>
            </a:r>
            <a:r>
              <a:rPr lang="es-ES" dirty="0" err="1" smtClean="0"/>
              <a:t>sistematicos</a:t>
            </a:r>
            <a:r>
              <a:rPr lang="es-ES" dirty="0" smtClean="0"/>
              <a:t> (que son limitaciones inherentes a su formulación y al problema que se esta abordando) y por lo tanto es importante poder evaluar el desempeño de estos modelos al representar la CLP. </a:t>
            </a:r>
          </a:p>
          <a:p>
            <a:endParaRPr lang="es-ES" dirty="0" smtClean="0"/>
          </a:p>
          <a:p>
            <a:r>
              <a:rPr lang="es-ES" dirty="0" smtClean="0"/>
              <a:t>En este sentido existen algunos antecedentes en nuestra región. Por ejemplo Ruiz y otros analizan el desempeño del modelo WRF al representar algunas variables de superficie utilizando distintas </a:t>
            </a:r>
            <a:r>
              <a:rPr lang="es-ES" dirty="0" err="1" smtClean="0"/>
              <a:t>parametrizaciones</a:t>
            </a:r>
            <a:r>
              <a:rPr lang="es-ES" dirty="0" smtClean="0"/>
              <a:t> y encuentran que ninguna combinación de </a:t>
            </a:r>
            <a:r>
              <a:rPr lang="es-ES" dirty="0" err="1" smtClean="0"/>
              <a:t>parametrizaciones</a:t>
            </a:r>
            <a:r>
              <a:rPr lang="es-ES" dirty="0" smtClean="0"/>
              <a:t> es buena en todas las variables. </a:t>
            </a:r>
            <a:r>
              <a:rPr lang="es-ES" dirty="0" err="1" smtClean="0"/>
              <a:t>Matsudo</a:t>
            </a:r>
            <a:r>
              <a:rPr lang="es-ES" dirty="0" smtClean="0"/>
              <a:t> y otros analiza la sensibilidad de la lluvia pronosticada por un modelo a las </a:t>
            </a:r>
            <a:r>
              <a:rPr lang="es-ES" dirty="0" err="1" smtClean="0"/>
              <a:t>parametrizaciones</a:t>
            </a:r>
            <a:r>
              <a:rPr lang="es-ES" dirty="0" smtClean="0"/>
              <a:t> de capa limite y encuentra que distintas </a:t>
            </a:r>
            <a:r>
              <a:rPr lang="es-ES" dirty="0" err="1" smtClean="0"/>
              <a:t>parametrizaciones</a:t>
            </a:r>
            <a:r>
              <a:rPr lang="es-ES" dirty="0" smtClean="0"/>
              <a:t> generan patrones de lluvia similares.</a:t>
            </a:r>
          </a:p>
        </p:txBody>
      </p:sp>
      <p:sp>
        <p:nvSpPr>
          <p:cNvPr id="4" name="Slide Number Placeholder 3"/>
          <p:cNvSpPr>
            <a:spLocks noGrp="1"/>
          </p:cNvSpPr>
          <p:nvPr>
            <p:ph type="sldNum" sz="quarter" idx="10"/>
          </p:nvPr>
        </p:nvSpPr>
        <p:spPr/>
        <p:txBody>
          <a:bodyPr/>
          <a:lstStyle/>
          <a:p>
            <a:fld id="{B14CD8F2-C72B-4685-B5FF-089D687094EF}" type="slidenum">
              <a:rPr lang="en-US" smtClean="0"/>
              <a:t>3</a:t>
            </a:fld>
            <a:endParaRPr lang="en-US"/>
          </a:p>
        </p:txBody>
      </p:sp>
    </p:spTree>
    <p:extLst>
      <p:ext uri="{BB962C8B-B14F-4D97-AF65-F5344CB8AC3E}">
        <p14:creationId xmlns:p14="http://schemas.microsoft.com/office/powerpoint/2010/main" val="2421164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solidFill>
                <a:latin typeface="PT Sans" pitchFamily="34" charset="0"/>
                <a:ea typeface="PT Sans" pitchFamily="34" charset="0"/>
              </a:rPr>
              <a:t>La correlación entre las observaciones y las simulaciones es buena hasta 600 m, posiblemente debido a las diferencias observadas en la oscilación inercial.</a:t>
            </a:r>
          </a:p>
          <a:p>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32</a:t>
            </a:fld>
            <a:endParaRPr lang="en-US"/>
          </a:p>
        </p:txBody>
      </p:sp>
    </p:spTree>
    <p:extLst>
      <p:ext uri="{BB962C8B-B14F-4D97-AF65-F5344CB8AC3E}">
        <p14:creationId xmlns:p14="http://schemas.microsoft.com/office/powerpoint/2010/main" val="1714495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Una de las principales dificultades a la hora de evaluar los procesos de la CLP es que estos son rápidos y las  observaciones normalmente se encuentran disponibles en baja resolución temporal y espacial. Por ejemplo los datos de superficie sin bien tiene mucha resolución temporal no insuficientes ya que los procesos afectan los perfiles vertical de las variables cerca de superficie y no solo su valor en superficie. Por otros lado los </a:t>
            </a:r>
            <a:r>
              <a:rPr lang="es-ES" dirty="0" err="1" smtClean="0"/>
              <a:t>radiosondeos</a:t>
            </a:r>
            <a:r>
              <a:rPr lang="es-ES" dirty="0" smtClean="0"/>
              <a:t> dan información de la variación vertical pero su resolución temporal es de 24 </a:t>
            </a:r>
            <a:r>
              <a:rPr lang="es-ES" dirty="0" err="1" smtClean="0"/>
              <a:t>hs</a:t>
            </a:r>
            <a:r>
              <a:rPr lang="es-ES" dirty="0" smtClean="0"/>
              <a:t> (o 12 </a:t>
            </a:r>
            <a:r>
              <a:rPr lang="es-ES" dirty="0" err="1" smtClean="0"/>
              <a:t>hs</a:t>
            </a:r>
            <a:r>
              <a:rPr lang="es-ES" dirty="0" smtClean="0"/>
              <a:t> en los mejores casos).</a:t>
            </a:r>
          </a:p>
          <a:p>
            <a:endParaRPr lang="es-ES" dirty="0" smtClean="0"/>
          </a:p>
          <a:p>
            <a:r>
              <a:rPr lang="es-ES" dirty="0" smtClean="0"/>
              <a:t>Algunas fuentes de información alternativas pueden ser: Redes densas de </a:t>
            </a:r>
            <a:r>
              <a:rPr lang="es-ES" dirty="0" err="1" smtClean="0"/>
              <a:t>obs</a:t>
            </a:r>
            <a:r>
              <a:rPr lang="es-ES" dirty="0" smtClean="0"/>
              <a:t> durante experimentos de campo y sensores remotos como </a:t>
            </a:r>
            <a:r>
              <a:rPr lang="es-ES" dirty="0" err="1" smtClean="0"/>
              <a:t>lidar</a:t>
            </a:r>
            <a:r>
              <a:rPr lang="es-ES" dirty="0" smtClean="0"/>
              <a:t>, perfiladores y radar. </a:t>
            </a:r>
          </a:p>
          <a:p>
            <a:endParaRPr lang="es-ES" dirty="0" smtClean="0"/>
          </a:p>
          <a:p>
            <a:r>
              <a:rPr lang="es-ES" dirty="0" smtClean="0"/>
              <a:t>Actualmente en Argentina la disponibilidad de datos de radar marca una clara oportunidad para avanzar en el estudio de los procesos de CLP y </a:t>
            </a:r>
            <a:r>
              <a:rPr lang="es-ES" dirty="0" err="1" smtClean="0"/>
              <a:t>validacion</a:t>
            </a:r>
            <a:r>
              <a:rPr lang="es-ES" dirty="0" smtClean="0"/>
              <a:t> de los modelos </a:t>
            </a:r>
            <a:r>
              <a:rPr lang="es-ES" dirty="0" err="1" smtClean="0"/>
              <a:t>numericos</a:t>
            </a:r>
            <a:r>
              <a:rPr lang="es-ES" dirty="0" smtClean="0"/>
              <a:t> utilizando esta información. Esto surge gracias a la expansión de la red de radares a partir del proyecto SINARAME que suma 10 nuevos radares a la red del INTA y otros privados.</a:t>
            </a:r>
            <a:endParaRPr lang="en-US" dirty="0" smtClean="0"/>
          </a:p>
        </p:txBody>
      </p:sp>
      <p:sp>
        <p:nvSpPr>
          <p:cNvPr id="4" name="Slide Number Placeholder 3"/>
          <p:cNvSpPr>
            <a:spLocks noGrp="1"/>
          </p:cNvSpPr>
          <p:nvPr>
            <p:ph type="sldNum" sz="quarter" idx="10"/>
          </p:nvPr>
        </p:nvSpPr>
        <p:spPr/>
        <p:txBody>
          <a:bodyPr/>
          <a:lstStyle/>
          <a:p>
            <a:fld id="{B14CD8F2-C72B-4685-B5FF-089D687094EF}" type="slidenum">
              <a:rPr lang="en-US" smtClean="0"/>
              <a:t>4</a:t>
            </a:fld>
            <a:endParaRPr lang="en-US"/>
          </a:p>
        </p:txBody>
      </p:sp>
    </p:spTree>
    <p:extLst>
      <p:ext uri="{BB962C8B-B14F-4D97-AF65-F5344CB8AC3E}">
        <p14:creationId xmlns:p14="http://schemas.microsoft.com/office/powerpoint/2010/main" val="242116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Con el objetivo de  contribuir a la validación de modelos numéricos</a:t>
            </a:r>
            <a:r>
              <a:rPr lang="es-ES" baseline="0" dirty="0" smtClean="0"/>
              <a:t> al representar procesos de la CLP y además avanzar el uso y aprovechamiento de los datos de radar disponibles a nivel regional me propuse:</a:t>
            </a:r>
          </a:p>
          <a:p>
            <a:endParaRPr lang="es-ES" dirty="0" smtClean="0"/>
          </a:p>
          <a:p>
            <a:pPr marL="171450" indent="-171450">
              <a:buFontTx/>
              <a:buChar char="-"/>
            </a:pPr>
            <a:r>
              <a:rPr lang="es-ES" dirty="0" smtClean="0"/>
              <a:t>desarrollar una metodología para el estudio de los procesos de capa límite a partir de los datos de radar </a:t>
            </a:r>
            <a:r>
              <a:rPr lang="es-ES" dirty="0" err="1" smtClean="0"/>
              <a:t>Doppler</a:t>
            </a:r>
            <a:r>
              <a:rPr lang="es-ES" dirty="0" smtClean="0"/>
              <a:t> </a:t>
            </a:r>
          </a:p>
          <a:p>
            <a:pPr marL="171450" indent="-171450">
              <a:buFontTx/>
              <a:buChar char="-"/>
            </a:pPr>
            <a:r>
              <a:rPr lang="es-ES" dirty="0" smtClean="0"/>
              <a:t>analizar el comportamiento de tres </a:t>
            </a:r>
            <a:r>
              <a:rPr lang="es-ES" dirty="0" err="1" smtClean="0"/>
              <a:t>parametrizaciones</a:t>
            </a:r>
            <a:r>
              <a:rPr lang="es-ES" dirty="0" smtClean="0"/>
              <a:t> de CLP disponibles en el modelo </a:t>
            </a:r>
            <a:r>
              <a:rPr lang="es-ES" dirty="0" err="1" smtClean="0"/>
              <a:t>Weather</a:t>
            </a:r>
            <a:r>
              <a:rPr lang="es-ES" dirty="0" smtClean="0"/>
              <a:t> </a:t>
            </a:r>
            <a:r>
              <a:rPr lang="es-ES" dirty="0" err="1" smtClean="0"/>
              <a:t>Research</a:t>
            </a:r>
            <a:r>
              <a:rPr lang="es-ES" dirty="0" smtClean="0"/>
              <a:t> and </a:t>
            </a:r>
            <a:r>
              <a:rPr lang="es-ES" dirty="0" err="1" smtClean="0"/>
              <a:t>Forecasting</a:t>
            </a:r>
            <a:r>
              <a:rPr lang="es-ES" dirty="0" smtClean="0"/>
              <a:t> (WRF - </a:t>
            </a:r>
            <a:r>
              <a:rPr lang="es-ES" dirty="0" err="1" smtClean="0"/>
              <a:t>Skamarock</a:t>
            </a:r>
            <a:r>
              <a:rPr lang="es-ES" dirty="0" smtClean="0"/>
              <a:t> et al. (2008)) al representar algunos de los procesos presentes en uno de los casos de estudio seleccionados.</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5</a:t>
            </a:fld>
            <a:endParaRPr lang="en-US"/>
          </a:p>
        </p:txBody>
      </p:sp>
    </p:spTree>
    <p:extLst>
      <p:ext uri="{BB962C8B-B14F-4D97-AF65-F5344CB8AC3E}">
        <p14:creationId xmlns:p14="http://schemas.microsoft.com/office/powerpoint/2010/main" val="296856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a:t>
            </a:r>
            <a:r>
              <a:rPr lang="en-US" dirty="0" err="1" smtClean="0"/>
              <a:t>evolución</a:t>
            </a:r>
            <a:r>
              <a:rPr lang="en-US" dirty="0" smtClean="0"/>
              <a:t> de la </a:t>
            </a:r>
            <a:r>
              <a:rPr lang="en-US" dirty="0" err="1" smtClean="0"/>
              <a:t>capa</a:t>
            </a:r>
            <a:r>
              <a:rPr lang="en-US" dirty="0" smtClean="0"/>
              <a:t> </a:t>
            </a:r>
            <a:r>
              <a:rPr lang="en-US" dirty="0" err="1" smtClean="0"/>
              <a:t>límite</a:t>
            </a:r>
            <a:r>
              <a:rPr lang="en-US" dirty="0" smtClean="0"/>
              <a:t> </a:t>
            </a:r>
            <a:r>
              <a:rPr lang="en-US" dirty="0" err="1" smtClean="0"/>
              <a:t>tiene</a:t>
            </a:r>
            <a:r>
              <a:rPr lang="en-US" dirty="0" smtClean="0"/>
              <a:t> </a:t>
            </a:r>
            <a:r>
              <a:rPr lang="en-US" dirty="0" err="1" smtClean="0"/>
              <a:t>una</a:t>
            </a:r>
            <a:r>
              <a:rPr lang="en-US" dirty="0" smtClean="0"/>
              <a:t> </a:t>
            </a:r>
            <a:r>
              <a:rPr lang="en-US" dirty="0" err="1" smtClean="0"/>
              <a:t>fuerte</a:t>
            </a:r>
            <a:r>
              <a:rPr lang="en-US" dirty="0" smtClean="0"/>
              <a:t> </a:t>
            </a:r>
            <a:r>
              <a:rPr lang="en-US" dirty="0" err="1" smtClean="0"/>
              <a:t>componente</a:t>
            </a:r>
            <a:r>
              <a:rPr lang="en-US" baseline="0" dirty="0" smtClean="0"/>
              <a:t> </a:t>
            </a:r>
            <a:r>
              <a:rPr lang="en-US" baseline="0" dirty="0" err="1" smtClean="0"/>
              <a:t>diaria</a:t>
            </a:r>
            <a:r>
              <a:rPr lang="en-US" baseline="0" dirty="0" smtClean="0"/>
              <a:t> </a:t>
            </a:r>
            <a:r>
              <a:rPr lang="en-US" baseline="0" dirty="0" err="1" smtClean="0"/>
              <a:t>ya</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influenciada</a:t>
            </a:r>
            <a:r>
              <a:rPr lang="en-US" baseline="0" dirty="0" smtClean="0"/>
              <a:t> </a:t>
            </a:r>
            <a:r>
              <a:rPr lang="en-US" baseline="0" dirty="0" err="1" smtClean="0"/>
              <a:t>por</a:t>
            </a:r>
            <a:r>
              <a:rPr lang="en-US" baseline="0" dirty="0" smtClean="0"/>
              <a:t> la </a:t>
            </a:r>
            <a:r>
              <a:rPr lang="en-US" baseline="0" dirty="0" err="1" smtClean="0"/>
              <a:t>superficie</a:t>
            </a:r>
            <a:r>
              <a:rPr lang="en-US" baseline="0" dirty="0" smtClean="0"/>
              <a:t>. </a:t>
            </a:r>
            <a:r>
              <a:rPr lang="en-US" baseline="0" dirty="0" err="1" smtClean="0"/>
              <a:t>Luego</a:t>
            </a:r>
            <a:r>
              <a:rPr lang="en-US" baseline="0" dirty="0" smtClean="0"/>
              <a:t> del </a:t>
            </a:r>
            <a:r>
              <a:rPr lang="en-US" baseline="0" dirty="0" err="1" smtClean="0"/>
              <a:t>amancer</a:t>
            </a:r>
            <a:r>
              <a:rPr lang="en-US" baseline="0" dirty="0" smtClean="0"/>
              <a:t> </a:t>
            </a:r>
            <a:r>
              <a:rPr lang="en-US" baseline="0" dirty="0" err="1" smtClean="0"/>
              <a:t>comienza</a:t>
            </a:r>
            <a:r>
              <a:rPr lang="en-US" baseline="0" dirty="0" smtClean="0"/>
              <a:t> a </a:t>
            </a:r>
            <a:r>
              <a:rPr lang="en-US" baseline="0" dirty="0" err="1" smtClean="0"/>
              <a:t>crecer</a:t>
            </a:r>
            <a:r>
              <a:rPr lang="en-US" baseline="0" dirty="0" smtClean="0"/>
              <a:t> la </a:t>
            </a:r>
            <a:r>
              <a:rPr lang="en-US" baseline="0" dirty="0" err="1" smtClean="0"/>
              <a:t>capa</a:t>
            </a:r>
            <a:r>
              <a:rPr lang="en-US" baseline="0" dirty="0" smtClean="0"/>
              <a:t> </a:t>
            </a:r>
            <a:r>
              <a:rPr lang="en-US" baseline="0" dirty="0" err="1" smtClean="0"/>
              <a:t>límite</a:t>
            </a:r>
            <a:r>
              <a:rPr lang="en-US" baseline="0" dirty="0" smtClean="0"/>
              <a:t> </a:t>
            </a:r>
            <a:r>
              <a:rPr lang="en-US" baseline="0" dirty="0" err="1" smtClean="0"/>
              <a:t>debido</a:t>
            </a:r>
            <a:r>
              <a:rPr lang="en-US" baseline="0" dirty="0" smtClean="0"/>
              <a:t> al </a:t>
            </a:r>
            <a:r>
              <a:rPr lang="en-US" baseline="0" dirty="0" err="1" smtClean="0"/>
              <a:t>calentamiento</a:t>
            </a:r>
            <a:r>
              <a:rPr lang="en-US" baseline="0" dirty="0" smtClean="0"/>
              <a:t> </a:t>
            </a:r>
            <a:r>
              <a:rPr lang="en-US" baseline="0" dirty="0" err="1" smtClean="0"/>
              <a:t>radiativo</a:t>
            </a:r>
            <a:r>
              <a:rPr lang="en-US" baseline="0" dirty="0" smtClean="0"/>
              <a:t> </a:t>
            </a:r>
            <a:r>
              <a:rPr lang="en-US" baseline="0" dirty="0" err="1" smtClean="0"/>
              <a:t>desde</a:t>
            </a:r>
            <a:r>
              <a:rPr lang="en-US" baseline="0" dirty="0" smtClean="0"/>
              <a:t> la </a:t>
            </a:r>
            <a:r>
              <a:rPr lang="en-US" baseline="0" dirty="0" err="1" smtClean="0"/>
              <a:t>superficie</a:t>
            </a:r>
            <a:r>
              <a:rPr lang="en-US" baseline="0" dirty="0" smtClean="0"/>
              <a:t> </a:t>
            </a:r>
            <a:r>
              <a:rPr lang="en-US" baseline="0" dirty="0" err="1" smtClean="0"/>
              <a:t>que</a:t>
            </a:r>
            <a:r>
              <a:rPr lang="en-US" baseline="0" dirty="0" smtClean="0"/>
              <a:t> produce </a:t>
            </a:r>
            <a:r>
              <a:rPr lang="en-US" baseline="0" dirty="0" err="1" smtClean="0"/>
              <a:t>turbulencia</a:t>
            </a:r>
            <a:r>
              <a:rPr lang="en-US" baseline="0" dirty="0" smtClean="0"/>
              <a:t> </a:t>
            </a:r>
            <a:r>
              <a:rPr lang="en-US" baseline="0" dirty="0" err="1" smtClean="0"/>
              <a:t>dando</a:t>
            </a:r>
            <a:r>
              <a:rPr lang="en-US" baseline="0" dirty="0" smtClean="0"/>
              <a:t> </a:t>
            </a:r>
            <a:r>
              <a:rPr lang="en-US" baseline="0" dirty="0" err="1" smtClean="0"/>
              <a:t>lugar</a:t>
            </a:r>
            <a:r>
              <a:rPr lang="en-US" baseline="0" dirty="0" smtClean="0"/>
              <a:t> a la </a:t>
            </a:r>
            <a:r>
              <a:rPr lang="en-US" baseline="0" dirty="0" err="1" smtClean="0"/>
              <a:t>capa</a:t>
            </a:r>
            <a:r>
              <a:rPr lang="en-US" baseline="0" dirty="0" smtClean="0"/>
              <a:t> </a:t>
            </a:r>
            <a:r>
              <a:rPr lang="en-US" baseline="0" dirty="0" err="1" smtClean="0"/>
              <a:t>mezclada</a:t>
            </a:r>
            <a:r>
              <a:rPr lang="en-US" baseline="0" dirty="0" smtClean="0"/>
              <a:t>. En </a:t>
            </a:r>
            <a:r>
              <a:rPr lang="en-US" baseline="0" dirty="0" err="1" smtClean="0"/>
              <a:t>esta</a:t>
            </a:r>
            <a:r>
              <a:rPr lang="en-US" baseline="0" dirty="0" smtClean="0"/>
              <a:t> </a:t>
            </a:r>
            <a:r>
              <a:rPr lang="en-US" baseline="0" dirty="0" err="1" smtClean="0"/>
              <a:t>capa</a:t>
            </a:r>
            <a:r>
              <a:rPr lang="en-US" baseline="0" dirty="0" smtClean="0"/>
              <a:t> </a:t>
            </a:r>
            <a:r>
              <a:rPr lang="en-US" baseline="0" dirty="0" err="1" smtClean="0"/>
              <a:t>las</a:t>
            </a:r>
            <a:r>
              <a:rPr lang="en-US" baseline="0" dirty="0" smtClean="0"/>
              <a:t> </a:t>
            </a:r>
            <a:r>
              <a:rPr lang="en-US" baseline="0" dirty="0" err="1" smtClean="0"/>
              <a:t>distintas</a:t>
            </a:r>
            <a:r>
              <a:rPr lang="en-US" baseline="0" dirty="0" smtClean="0"/>
              <a:t> variables </a:t>
            </a:r>
            <a:r>
              <a:rPr lang="en-US" baseline="0" dirty="0" err="1" smtClean="0"/>
              <a:t>atmosféricas</a:t>
            </a:r>
            <a:r>
              <a:rPr lang="en-US" baseline="0" dirty="0" smtClean="0"/>
              <a:t> </a:t>
            </a:r>
            <a:r>
              <a:rPr lang="en-US" baseline="0" dirty="0" err="1" smtClean="0"/>
              <a:t>tienen</a:t>
            </a:r>
            <a:r>
              <a:rPr lang="en-US" baseline="0" dirty="0" smtClean="0"/>
              <a:t> un </a:t>
            </a:r>
            <a:r>
              <a:rPr lang="en-US" baseline="0" dirty="0" err="1" smtClean="0"/>
              <a:t>comportamiento</a:t>
            </a:r>
            <a:r>
              <a:rPr lang="en-US" baseline="0" dirty="0" smtClean="0"/>
              <a:t> </a:t>
            </a:r>
            <a:r>
              <a:rPr lang="en-US" baseline="0" dirty="0" err="1" smtClean="0"/>
              <a:t>aproximadamente</a:t>
            </a:r>
            <a:r>
              <a:rPr lang="en-US" baseline="0" dirty="0" smtClean="0"/>
              <a:t> </a:t>
            </a:r>
            <a:r>
              <a:rPr lang="en-US" baseline="0" dirty="0" err="1" smtClean="0"/>
              <a:t>constante</a:t>
            </a:r>
            <a:r>
              <a:rPr lang="en-US" baseline="0" dirty="0" smtClean="0"/>
              <a:t> con la </a:t>
            </a:r>
            <a:r>
              <a:rPr lang="en-US" baseline="0" dirty="0" err="1" smtClean="0"/>
              <a:t>altura</a:t>
            </a:r>
            <a:r>
              <a:rPr lang="en-US" baseline="0" dirty="0" smtClean="0"/>
              <a:t>  </a:t>
            </a:r>
            <a:r>
              <a:rPr lang="es-ES" baseline="0" dirty="0" smtClean="0"/>
              <a:t>debido a la mezcla vertical. Estas condiciones  persisten a lo largo del día hasta el momento del atardecer cuando la turbulencia comienza a decaer. Durante la noche se forma la capa límite nocturna estable que es forzada por el enfriamiento </a:t>
            </a:r>
            <a:r>
              <a:rPr lang="es-ES" baseline="0" dirty="0" err="1" smtClean="0"/>
              <a:t>radiativo</a:t>
            </a:r>
            <a:r>
              <a:rPr lang="es-ES" baseline="0" dirty="0" smtClean="0"/>
              <a:t> desde superficie y se caracteriza generalmente por una inversión en el perfil de temperatura. En esta capa la turbulencia puede decaer o producirse intermitentemente. Y por encima de esta capa persisten las características de la capa mezclada por lo que toma el nombre de capa residual y pero que no forma parte de la capa límite al no estar en contacto con la superficie. Al amanecer cuando la superficie comienza a calentarse , empieza a crecer la nueva capa mezclada que orada la capa estable hasta hacerla desaparecer.</a:t>
            </a:r>
          </a:p>
          <a:p>
            <a:endParaRPr lang="es-ES" baseline="0" dirty="0" smtClean="0"/>
          </a:p>
          <a:p>
            <a:r>
              <a:rPr lang="es-ES" baseline="0" dirty="0" smtClean="0"/>
              <a:t>Entonces en esta figura podemos ver de manera </a:t>
            </a:r>
            <a:r>
              <a:rPr lang="es-ES" baseline="0" dirty="0" err="1" smtClean="0"/>
              <a:t>simplicada</a:t>
            </a:r>
            <a:r>
              <a:rPr lang="es-ES" baseline="0" dirty="0" smtClean="0"/>
              <a:t> la forma del perfil vertical de viento a lo largo del tiempo. El perfil de la hora 0 corresponde al atardecer y por lo tanto a la CM. La variación en los primeros metros se debe al efecto de la fricción que disminuye con la altura donde prima el efecto de la mezcla. Por la noche el perfil de viento tiene una mayor variación con la altura y se caracteriza por presentar un máximo de viento en niveles bajos que es denominado LLJ. Este fenómeno es muy común en nuestra región y es de suma importancia porque está asociado al transporte de propiedades en la CLP como contaminantes y humedad.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6</a:t>
            </a:fld>
            <a:endParaRPr lang="en-US"/>
          </a:p>
        </p:txBody>
      </p:sp>
    </p:spTree>
    <p:extLst>
      <p:ext uri="{BB962C8B-B14F-4D97-AF65-F5344CB8AC3E}">
        <p14:creationId xmlns:p14="http://schemas.microsoft.com/office/powerpoint/2010/main" val="259430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 radar de Paran
á</a:t>
            </a:r>
            <a:r>
              <a:rPr lang="en-US" baseline="0" dirty="0" smtClean="0"/>
              <a:t> </a:t>
            </a:r>
            <a:r>
              <a:rPr lang="en-US" baseline="0" dirty="0" err="1" smtClean="0"/>
              <a:t>es</a:t>
            </a:r>
            <a:r>
              <a:rPr lang="en-US" baseline="0" dirty="0" smtClean="0"/>
              <a:t> de </a:t>
            </a:r>
            <a:r>
              <a:rPr lang="en-US" baseline="0" dirty="0" err="1" smtClean="0"/>
              <a:t>doble</a:t>
            </a:r>
            <a:r>
              <a:rPr lang="en-US" baseline="0" dirty="0" smtClean="0"/>
              <a:t> </a:t>
            </a:r>
            <a:r>
              <a:rPr lang="en-US" baseline="0" dirty="0" err="1" smtClean="0"/>
              <a:t>polarización</a:t>
            </a:r>
            <a:r>
              <a:rPr lang="en-US" baseline="0" dirty="0" smtClean="0"/>
              <a:t> y opera en la </a:t>
            </a:r>
            <a:r>
              <a:rPr lang="en-US" baseline="0" dirty="0" err="1" smtClean="0"/>
              <a:t>banda</a:t>
            </a:r>
            <a:r>
              <a:rPr lang="en-US" baseline="0" dirty="0" smtClean="0"/>
              <a:t> C. La </a:t>
            </a:r>
            <a:r>
              <a:rPr lang="en-US" baseline="0" dirty="0" err="1" smtClean="0"/>
              <a:t>estrategía</a:t>
            </a:r>
            <a:r>
              <a:rPr lang="en-US" baseline="0" dirty="0" smtClean="0"/>
              <a:t> de </a:t>
            </a:r>
            <a:r>
              <a:rPr lang="en-US" baseline="0" dirty="0" err="1" smtClean="0"/>
              <a:t>escaneo</a:t>
            </a:r>
            <a:r>
              <a:rPr lang="en-US" baseline="0" dirty="0" smtClean="0"/>
              <a:t> </a:t>
            </a:r>
            <a:r>
              <a:rPr lang="en-US" baseline="0" dirty="0" err="1" smtClean="0"/>
              <a:t>es</a:t>
            </a:r>
            <a:r>
              <a:rPr lang="en-US" baseline="0" dirty="0" smtClean="0"/>
              <a:t> de </a:t>
            </a:r>
            <a:r>
              <a:rPr lang="en-US" baseline="0" dirty="0" err="1" smtClean="0"/>
              <a:t>giros</a:t>
            </a:r>
            <a:r>
              <a:rPr lang="en-US" baseline="0" dirty="0" smtClean="0"/>
              <a:t> de 360° en </a:t>
            </a:r>
            <a:r>
              <a:rPr lang="en-US" baseline="0" dirty="0" err="1" smtClean="0"/>
              <a:t>sentido</a:t>
            </a:r>
            <a:r>
              <a:rPr lang="en-US" baseline="0" dirty="0" smtClean="0"/>
              <a:t> </a:t>
            </a:r>
            <a:r>
              <a:rPr lang="en-US" baseline="0" dirty="0" err="1" smtClean="0"/>
              <a:t>azimutal</a:t>
            </a:r>
            <a:r>
              <a:rPr lang="en-US" baseline="0" dirty="0" smtClean="0"/>
              <a:t> </a:t>
            </a:r>
            <a:r>
              <a:rPr lang="en-US" baseline="0" dirty="0" err="1" smtClean="0"/>
              <a:t>que</a:t>
            </a:r>
            <a:r>
              <a:rPr lang="en-US" baseline="0" dirty="0" smtClean="0"/>
              <a:t> se </a:t>
            </a:r>
            <a:r>
              <a:rPr lang="en-US" baseline="0" dirty="0" err="1" smtClean="0"/>
              <a:t>repiten</a:t>
            </a:r>
            <a:r>
              <a:rPr lang="en-US" baseline="0" dirty="0" smtClean="0"/>
              <a:t> </a:t>
            </a:r>
            <a:r>
              <a:rPr lang="en-US" baseline="0" dirty="0" err="1" smtClean="0"/>
              <a:t>para</a:t>
            </a:r>
            <a:r>
              <a:rPr lang="en-US" baseline="0" dirty="0" smtClean="0"/>
              <a:t> 12 </a:t>
            </a:r>
            <a:r>
              <a:rPr lang="en-US" baseline="0" dirty="0" err="1" smtClean="0"/>
              <a:t>elevaciones</a:t>
            </a:r>
            <a:r>
              <a:rPr lang="en-US" baseline="0" dirty="0" smtClean="0"/>
              <a:t> </a:t>
            </a:r>
            <a:r>
              <a:rPr lang="en-US" baseline="0" dirty="0" err="1" smtClean="0"/>
              <a:t>verticales</a:t>
            </a:r>
            <a:r>
              <a:rPr lang="en-US" baseline="0" dirty="0" smtClean="0"/>
              <a:t> entre 0,5 y 15,1°. </a:t>
            </a:r>
          </a:p>
          <a:p>
            <a:endParaRPr lang="en-US" baseline="0" dirty="0" smtClean="0"/>
          </a:p>
          <a:p>
            <a:r>
              <a:rPr lang="en-US" baseline="0" dirty="0" smtClean="0"/>
              <a:t>Este radar </a:t>
            </a:r>
            <a:r>
              <a:rPr lang="en-US" baseline="0" dirty="0" err="1" smtClean="0"/>
              <a:t>mide</a:t>
            </a:r>
            <a:r>
              <a:rPr lang="en-US" baseline="0" dirty="0" smtClean="0"/>
              <a:t> </a:t>
            </a:r>
            <a:r>
              <a:rPr lang="en-US" baseline="0" dirty="0" err="1" smtClean="0"/>
              <a:t>cada</a:t>
            </a:r>
            <a:r>
              <a:rPr lang="en-US" baseline="0" dirty="0" smtClean="0"/>
              <a:t> 5 </a:t>
            </a:r>
            <a:r>
              <a:rPr lang="en-US" baseline="0" dirty="0" err="1" smtClean="0"/>
              <a:t>minutos</a:t>
            </a:r>
            <a:r>
              <a:rPr lang="en-US" baseline="0" dirty="0" smtClean="0"/>
              <a:t> en un </a:t>
            </a:r>
            <a:r>
              <a:rPr lang="en-US" baseline="0" dirty="0" err="1" smtClean="0"/>
              <a:t>rango</a:t>
            </a:r>
            <a:r>
              <a:rPr lang="en-US" baseline="0" dirty="0" smtClean="0"/>
              <a:t> de 120 y de 240 km de </a:t>
            </a:r>
            <a:r>
              <a:rPr lang="en-US" baseline="0" dirty="0" err="1" smtClean="0"/>
              <a:t>manera</a:t>
            </a:r>
            <a:r>
              <a:rPr lang="en-US" baseline="0" dirty="0" smtClean="0"/>
              <a:t> </a:t>
            </a:r>
            <a:r>
              <a:rPr lang="en-US" baseline="0" dirty="0" err="1" smtClean="0"/>
              <a:t>intercalada</a:t>
            </a:r>
            <a:r>
              <a:rPr lang="en-US" baseline="0" dirty="0" smtClean="0"/>
              <a:t>. En </a:t>
            </a:r>
            <a:r>
              <a:rPr lang="en-US" baseline="0" dirty="0" err="1" smtClean="0"/>
              <a:t>este</a:t>
            </a:r>
            <a:r>
              <a:rPr lang="en-US" baseline="0" dirty="0" smtClean="0"/>
              <a:t> </a:t>
            </a:r>
            <a:r>
              <a:rPr lang="en-US" baseline="0" dirty="0" err="1" smtClean="0"/>
              <a:t>trabajo</a:t>
            </a:r>
            <a:r>
              <a:rPr lang="en-US" baseline="0" dirty="0" smtClean="0"/>
              <a:t> se </a:t>
            </a:r>
            <a:r>
              <a:rPr lang="en-US" baseline="0" dirty="0" err="1" smtClean="0"/>
              <a:t>utilizaron</a:t>
            </a:r>
            <a:r>
              <a:rPr lang="en-US" baseline="0" dirty="0" smtClean="0"/>
              <a:t> los </a:t>
            </a:r>
            <a:r>
              <a:rPr lang="en-US" baseline="0" dirty="0" err="1" smtClean="0"/>
              <a:t>datos</a:t>
            </a:r>
            <a:r>
              <a:rPr lang="en-US" baseline="0" dirty="0" smtClean="0"/>
              <a:t> de 240km </a:t>
            </a:r>
            <a:r>
              <a:rPr lang="en-US" baseline="0" dirty="0" err="1" smtClean="0"/>
              <a:t>por</a:t>
            </a:r>
            <a:r>
              <a:rPr lang="en-US" baseline="0" dirty="0" smtClean="0"/>
              <a:t> lo </a:t>
            </a:r>
            <a:r>
              <a:rPr lang="en-US" baseline="0" dirty="0" err="1" smtClean="0"/>
              <a:t>que</a:t>
            </a:r>
            <a:r>
              <a:rPr lang="en-US" baseline="0" dirty="0" smtClean="0"/>
              <a:t> la </a:t>
            </a:r>
            <a:r>
              <a:rPr lang="en-US" baseline="0" dirty="0" err="1" smtClean="0"/>
              <a:t>resolución</a:t>
            </a:r>
            <a:r>
              <a:rPr lang="en-US" baseline="0" dirty="0" smtClean="0"/>
              <a:t> temporal </a:t>
            </a:r>
            <a:r>
              <a:rPr lang="en-US" baseline="0" dirty="0" err="1" smtClean="0"/>
              <a:t>será</a:t>
            </a:r>
            <a:r>
              <a:rPr lang="en-US" baseline="0" dirty="0" smtClean="0"/>
              <a:t> de 10 </a:t>
            </a:r>
            <a:r>
              <a:rPr lang="en-US" baseline="0" dirty="0" err="1" smtClean="0"/>
              <a:t>minutos</a:t>
            </a:r>
            <a:r>
              <a:rPr lang="en-US" baseline="0" dirty="0" smtClean="0"/>
              <a:t>.  </a:t>
            </a:r>
          </a:p>
          <a:p>
            <a:endParaRPr lang="en-US" baseline="0" dirty="0" smtClean="0"/>
          </a:p>
          <a:p>
            <a:r>
              <a:rPr lang="en-US" baseline="0" dirty="0" smtClean="0"/>
              <a:t>En la </a:t>
            </a:r>
            <a:r>
              <a:rPr lang="en-US" baseline="0" dirty="0" err="1" smtClean="0"/>
              <a:t>figura</a:t>
            </a:r>
            <a:r>
              <a:rPr lang="en-US" baseline="0" dirty="0" smtClean="0"/>
              <a:t> se </a:t>
            </a:r>
            <a:r>
              <a:rPr lang="en-US" baseline="0" dirty="0" err="1" smtClean="0"/>
              <a:t>puede</a:t>
            </a:r>
            <a:r>
              <a:rPr lang="en-US" baseline="0" dirty="0" smtClean="0"/>
              <a:t> </a:t>
            </a:r>
            <a:r>
              <a:rPr lang="en-US" baseline="0" dirty="0" err="1" smtClean="0"/>
              <a:t>observar</a:t>
            </a:r>
            <a:r>
              <a:rPr lang="en-US" baseline="0" dirty="0" smtClean="0"/>
              <a:t> la </a:t>
            </a:r>
            <a:r>
              <a:rPr lang="en-US" baseline="0" dirty="0" err="1" smtClean="0"/>
              <a:t>ubicación</a:t>
            </a:r>
            <a:r>
              <a:rPr lang="en-US" baseline="0" dirty="0" smtClean="0"/>
              <a:t> del radar (</a:t>
            </a:r>
            <a:r>
              <a:rPr lang="en-US" baseline="0" dirty="0" err="1" smtClean="0"/>
              <a:t>punto</a:t>
            </a:r>
            <a:r>
              <a:rPr lang="en-US" baseline="0" dirty="0" smtClean="0"/>
              <a:t>) y la </a:t>
            </a:r>
            <a:r>
              <a:rPr lang="en-US" baseline="0" dirty="0" err="1" smtClean="0"/>
              <a:t>toppografía</a:t>
            </a:r>
            <a:r>
              <a:rPr lang="en-US" baseline="0" dirty="0" smtClean="0"/>
              <a:t>, la </a:t>
            </a:r>
            <a:r>
              <a:rPr lang="en-US" baseline="0" dirty="0" err="1" smtClean="0"/>
              <a:t>región</a:t>
            </a:r>
            <a:r>
              <a:rPr lang="en-US" baseline="0" dirty="0" smtClean="0"/>
              <a:t> </a:t>
            </a:r>
            <a:r>
              <a:rPr lang="en-US" baseline="0" dirty="0" err="1" smtClean="0"/>
              <a:t>oscura</a:t>
            </a:r>
            <a:r>
              <a:rPr lang="en-US" baseline="0" dirty="0" smtClean="0"/>
              <a:t> </a:t>
            </a:r>
            <a:r>
              <a:rPr lang="en-US" baseline="0" dirty="0" err="1" smtClean="0"/>
              <a:t>corresponde</a:t>
            </a:r>
            <a:r>
              <a:rPr lang="en-US" baseline="0" dirty="0" smtClean="0"/>
              <a:t> a la </a:t>
            </a:r>
            <a:r>
              <a:rPr lang="en-US" baseline="0" dirty="0" err="1" smtClean="0"/>
              <a:t>ubicación</a:t>
            </a:r>
            <a:r>
              <a:rPr lang="en-US" baseline="0" dirty="0" smtClean="0"/>
              <a:t> del </a:t>
            </a:r>
            <a:r>
              <a:rPr lang="en-US" baseline="0" dirty="0" err="1" smtClean="0"/>
              <a:t>río</a:t>
            </a:r>
            <a:r>
              <a:rPr lang="en-US" baseline="0" dirty="0" smtClean="0"/>
              <a:t> </a:t>
            </a:r>
            <a:r>
              <a:rPr lang="en-US" baseline="0" dirty="0" err="1" smtClean="0"/>
              <a:t>parana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7</a:t>
            </a:fld>
            <a:endParaRPr lang="en-US"/>
          </a:p>
        </p:txBody>
      </p:sp>
    </p:spTree>
    <p:extLst>
      <p:ext uri="{BB962C8B-B14F-4D97-AF65-F5344CB8AC3E}">
        <p14:creationId xmlns:p14="http://schemas.microsoft.com/office/powerpoint/2010/main" val="2420575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velocidad radial medida</a:t>
            </a:r>
            <a:r>
              <a:rPr lang="es-ES" baseline="0" dirty="0" smtClean="0"/>
              <a:t> por el radar </a:t>
            </a:r>
            <a:r>
              <a:rPr lang="es-ES" dirty="0" smtClean="0"/>
              <a:t>corresponde a la componente radial del viento, es decir, la proyección del viento en la dirección de la propagación del haz de radar. En la</a:t>
            </a:r>
            <a:r>
              <a:rPr lang="es-ES" baseline="0" dirty="0" smtClean="0"/>
              <a:t> figura l</a:t>
            </a:r>
            <a:r>
              <a:rPr lang="es-ES" dirty="0" smtClean="0"/>
              <a:t>os valores negativos  (azul)</a:t>
            </a:r>
            <a:r>
              <a:rPr lang="es-ES" baseline="0" dirty="0" smtClean="0"/>
              <a:t> </a:t>
            </a:r>
            <a:r>
              <a:rPr lang="es-ES" dirty="0" smtClean="0"/>
              <a:t>corresponden a movimientos hacia el radar y valores positivos a movimientos desde el radar, mientras que el valor nulo ocurre en las regiones donde el viento es perpendicular a la trayectoria del haz y por lo tanto su proyección es cero.</a:t>
            </a:r>
          </a:p>
          <a:p>
            <a:r>
              <a:rPr lang="en-US" dirty="0" smtClean="0"/>
              <a:t>Para</a:t>
            </a:r>
            <a:r>
              <a:rPr lang="en-US" baseline="0" dirty="0" smtClean="0"/>
              <a:t> un </a:t>
            </a:r>
            <a:r>
              <a:rPr lang="en-US" baseline="0" dirty="0" err="1" smtClean="0"/>
              <a:t>determinado</a:t>
            </a:r>
            <a:r>
              <a:rPr lang="en-US" baseline="0" dirty="0" smtClean="0"/>
              <a:t> </a:t>
            </a:r>
            <a:r>
              <a:rPr lang="en-US" baseline="0" dirty="0" err="1" smtClean="0"/>
              <a:t>rango</a:t>
            </a:r>
            <a:r>
              <a:rPr lang="en-US" baseline="0" dirty="0" smtClean="0"/>
              <a:t> y </a:t>
            </a:r>
            <a:r>
              <a:rPr lang="en-US" baseline="0" dirty="0" err="1" smtClean="0"/>
              <a:t>ángulo</a:t>
            </a:r>
            <a:r>
              <a:rPr lang="en-US" baseline="0" dirty="0" smtClean="0"/>
              <a:t> de </a:t>
            </a:r>
            <a:r>
              <a:rPr lang="en-US" baseline="0" dirty="0" err="1" smtClean="0"/>
              <a:t>elevación</a:t>
            </a:r>
            <a:r>
              <a:rPr lang="en-US" baseline="0" dirty="0" smtClean="0"/>
              <a:t>, la </a:t>
            </a:r>
            <a:r>
              <a:rPr lang="en-US" baseline="0" dirty="0" err="1" smtClean="0"/>
              <a:t>variación</a:t>
            </a:r>
            <a:r>
              <a:rPr lang="en-US" baseline="0" dirty="0" smtClean="0"/>
              <a:t> del </a:t>
            </a:r>
            <a:r>
              <a:rPr lang="en-US" baseline="0" dirty="0" err="1" smtClean="0"/>
              <a:t>viento</a:t>
            </a:r>
            <a:r>
              <a:rPr lang="en-US" baseline="0" dirty="0" smtClean="0"/>
              <a:t> radial en </a:t>
            </a:r>
            <a:r>
              <a:rPr lang="en-US" baseline="0" dirty="0" err="1" smtClean="0"/>
              <a:t>función</a:t>
            </a:r>
            <a:r>
              <a:rPr lang="en-US" baseline="0" dirty="0" smtClean="0"/>
              <a:t> del </a:t>
            </a:r>
            <a:r>
              <a:rPr lang="en-US" baseline="0" dirty="0" err="1" smtClean="0"/>
              <a:t>azimut</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a lo largo de </a:t>
            </a:r>
            <a:r>
              <a:rPr lang="en-US" baseline="0" dirty="0" err="1" smtClean="0"/>
              <a:t>este</a:t>
            </a:r>
            <a:r>
              <a:rPr lang="en-US" baseline="0" dirty="0" smtClean="0"/>
              <a:t> </a:t>
            </a:r>
            <a:r>
              <a:rPr lang="en-US" baseline="0" dirty="0" err="1" smtClean="0"/>
              <a:t>anillo</a:t>
            </a:r>
            <a:r>
              <a:rPr lang="en-US" baseline="0" dirty="0" smtClean="0"/>
              <a:t>, </a:t>
            </a:r>
            <a:r>
              <a:rPr lang="en-US" baseline="0" dirty="0" err="1" smtClean="0"/>
              <a:t>tiene</a:t>
            </a:r>
            <a:r>
              <a:rPr lang="en-US" baseline="0" dirty="0" smtClean="0"/>
              <a:t> un </a:t>
            </a:r>
            <a:r>
              <a:rPr lang="en-US" baseline="0" dirty="0" err="1" smtClean="0"/>
              <a:t>comportamiento</a:t>
            </a:r>
            <a:r>
              <a:rPr lang="en-US" baseline="0" dirty="0" smtClean="0"/>
              <a:t> sinusoidal. En </a:t>
            </a:r>
            <a:r>
              <a:rPr lang="en-US" baseline="0" dirty="0" err="1" smtClean="0"/>
              <a:t>este</a:t>
            </a:r>
            <a:r>
              <a:rPr lang="en-US" baseline="0" dirty="0" smtClean="0"/>
              <a:t> </a:t>
            </a:r>
            <a:r>
              <a:rPr lang="en-US" baseline="0" dirty="0" err="1" smtClean="0"/>
              <a:t>gráfico</a:t>
            </a:r>
            <a:r>
              <a:rPr lang="en-US" baseline="0" dirty="0" smtClean="0"/>
              <a:t> la </a:t>
            </a:r>
            <a:r>
              <a:rPr lang="en-US" baseline="0" dirty="0" err="1" smtClean="0"/>
              <a:t>línea</a:t>
            </a:r>
            <a:r>
              <a:rPr lang="en-US" baseline="0" dirty="0" smtClean="0"/>
              <a:t> de color </a:t>
            </a:r>
            <a:r>
              <a:rPr lang="en-US" baseline="0" dirty="0" err="1" smtClean="0"/>
              <a:t>corresponde</a:t>
            </a:r>
            <a:r>
              <a:rPr lang="en-US" baseline="0" dirty="0" smtClean="0"/>
              <a:t> al </a:t>
            </a:r>
            <a:r>
              <a:rPr lang="en-US" baseline="0" dirty="0" err="1" smtClean="0"/>
              <a:t>ajuste</a:t>
            </a:r>
            <a:r>
              <a:rPr lang="en-US" baseline="0" dirty="0" smtClean="0"/>
              <a:t> de </a:t>
            </a:r>
            <a:r>
              <a:rPr lang="en-US" baseline="0" dirty="0" err="1" smtClean="0"/>
              <a:t>esos</a:t>
            </a:r>
            <a:r>
              <a:rPr lang="en-US" baseline="0" dirty="0" smtClean="0"/>
              <a:t> </a:t>
            </a:r>
            <a:r>
              <a:rPr lang="en-US" baseline="0" dirty="0" err="1" smtClean="0"/>
              <a:t>datos</a:t>
            </a:r>
            <a:r>
              <a:rPr lang="en-US" baseline="0" dirty="0" smtClean="0"/>
              <a:t> a </a:t>
            </a:r>
            <a:r>
              <a:rPr lang="en-US" baseline="0" dirty="0" err="1" smtClean="0"/>
              <a:t>una</a:t>
            </a:r>
            <a:r>
              <a:rPr lang="en-US" baseline="0" dirty="0" smtClean="0"/>
              <a:t> </a:t>
            </a:r>
            <a:r>
              <a:rPr lang="en-US" baseline="0" dirty="0" err="1" smtClean="0"/>
              <a:t>función</a:t>
            </a:r>
            <a:r>
              <a:rPr lang="en-US" baseline="0" dirty="0" smtClean="0"/>
              <a:t> sinusoidal. </a:t>
            </a:r>
            <a:r>
              <a:rPr lang="en-US" baseline="0" dirty="0" err="1" smtClean="0"/>
              <a:t>Esto</a:t>
            </a:r>
            <a:r>
              <a:rPr lang="en-US" baseline="0" dirty="0" smtClean="0"/>
              <a:t> se </a:t>
            </a:r>
            <a:r>
              <a:rPr lang="en-US" baseline="0" dirty="0" err="1" smtClean="0"/>
              <a:t>conoce</a:t>
            </a:r>
            <a:r>
              <a:rPr lang="en-US" baseline="0" dirty="0" smtClean="0"/>
              <a:t> </a:t>
            </a:r>
            <a:r>
              <a:rPr lang="en-US" baseline="0" dirty="0" err="1" smtClean="0"/>
              <a:t>como</a:t>
            </a:r>
            <a:r>
              <a:rPr lang="en-US" baseline="0" dirty="0" smtClean="0"/>
              <a:t> </a:t>
            </a:r>
            <a:r>
              <a:rPr lang="en-US" baseline="0" dirty="0" err="1" smtClean="0"/>
              <a:t>visualización</a:t>
            </a:r>
            <a:r>
              <a:rPr lang="en-US" baseline="0" dirty="0" smtClean="0"/>
              <a:t> </a:t>
            </a:r>
            <a:r>
              <a:rPr lang="en-US" baseline="0" dirty="0" err="1" smtClean="0"/>
              <a:t>azimutal</a:t>
            </a:r>
            <a:r>
              <a:rPr lang="en-US" baseline="0" dirty="0" smtClean="0"/>
              <a:t> de la </a:t>
            </a:r>
            <a:r>
              <a:rPr lang="en-US" baseline="0" dirty="0" err="1" smtClean="0"/>
              <a:t>velocidad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8</a:t>
            </a:fld>
            <a:endParaRPr lang="en-US"/>
          </a:p>
        </p:txBody>
      </p:sp>
    </p:spTree>
    <p:extLst>
      <p:ext uri="{BB962C8B-B14F-4D97-AF65-F5344CB8AC3E}">
        <p14:creationId xmlns:p14="http://schemas.microsoft.com/office/powerpoint/2010/main" val="1858708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 </a:t>
            </a:r>
            <a:r>
              <a:rPr lang="en-US" dirty="0" err="1" smtClean="0"/>
              <a:t>viento</a:t>
            </a:r>
            <a:r>
              <a:rPr lang="en-US" dirty="0" smtClean="0"/>
              <a:t> radial </a:t>
            </a:r>
            <a:r>
              <a:rPr lang="en-US" dirty="0" err="1" smtClean="0"/>
              <a:t>puede</a:t>
            </a:r>
            <a:r>
              <a:rPr lang="en-US" dirty="0" smtClean="0"/>
              <a:t> </a:t>
            </a:r>
            <a:r>
              <a:rPr lang="en-US" dirty="0" err="1" smtClean="0"/>
              <a:t>ser</a:t>
            </a:r>
            <a:r>
              <a:rPr lang="en-US" baseline="0" dirty="0" smtClean="0"/>
              <a:t> </a:t>
            </a:r>
            <a:r>
              <a:rPr lang="en-US" baseline="0" dirty="0" err="1" smtClean="0"/>
              <a:t>escrito</a:t>
            </a:r>
            <a:r>
              <a:rPr lang="en-US" baseline="0" dirty="0" smtClean="0"/>
              <a:t> en </a:t>
            </a:r>
            <a:r>
              <a:rPr lang="en-US" baseline="0" dirty="0" err="1" smtClean="0"/>
              <a:t>función</a:t>
            </a:r>
            <a:r>
              <a:rPr lang="en-US" baseline="0" dirty="0" smtClean="0"/>
              <a:t> del </a:t>
            </a:r>
            <a:r>
              <a:rPr lang="en-US" baseline="0" dirty="0" err="1" smtClean="0"/>
              <a:t>azimut</a:t>
            </a:r>
            <a:r>
              <a:rPr lang="en-US" baseline="0" dirty="0" smtClean="0"/>
              <a:t> y la </a:t>
            </a:r>
            <a:r>
              <a:rPr lang="en-US" baseline="0" dirty="0" err="1" smtClean="0"/>
              <a:t>elevación</a:t>
            </a:r>
            <a:r>
              <a:rPr lang="en-US" baseline="0" dirty="0" smtClean="0"/>
              <a:t> de </a:t>
            </a:r>
            <a:r>
              <a:rPr lang="en-US" baseline="0" dirty="0" err="1" smtClean="0"/>
              <a:t>esta</a:t>
            </a:r>
            <a:r>
              <a:rPr lang="en-US" baseline="0" dirty="0" smtClean="0"/>
              <a:t> forma:</a:t>
            </a:r>
          </a:p>
          <a:p>
            <a:endParaRPr lang="en-US" baseline="0" dirty="0" smtClean="0"/>
          </a:p>
          <a:p>
            <a:r>
              <a:rPr lang="en-US" baseline="0" dirty="0" err="1" smtClean="0"/>
              <a:t>Donde</a:t>
            </a:r>
            <a:r>
              <a:rPr lang="en-US" baseline="0" dirty="0" smtClean="0"/>
              <a:t> u, v y w son </a:t>
            </a:r>
            <a:r>
              <a:rPr lang="en-US" baseline="0" dirty="0" err="1" smtClean="0"/>
              <a:t>las</a:t>
            </a:r>
            <a:r>
              <a:rPr lang="en-US" baseline="0" dirty="0" smtClean="0"/>
              <a:t> </a:t>
            </a:r>
            <a:r>
              <a:rPr lang="en-US" baseline="0" dirty="0" err="1" smtClean="0"/>
              <a:t>componentes</a:t>
            </a:r>
            <a:r>
              <a:rPr lang="en-US" baseline="0" dirty="0" smtClean="0"/>
              <a:t> del </a:t>
            </a:r>
            <a:r>
              <a:rPr lang="en-US" baseline="0" dirty="0" err="1" smtClean="0"/>
              <a:t>viento</a:t>
            </a:r>
            <a:r>
              <a:rPr lang="en-US" baseline="0" dirty="0" smtClean="0"/>
              <a:t> en </a:t>
            </a:r>
            <a:r>
              <a:rPr lang="en-US" baseline="0" dirty="0" err="1" smtClean="0"/>
              <a:t>coordenadas</a:t>
            </a:r>
            <a:r>
              <a:rPr lang="en-US" baseline="0" dirty="0" smtClean="0"/>
              <a:t> </a:t>
            </a:r>
            <a:r>
              <a:rPr lang="en-US" baseline="0" dirty="0" err="1" smtClean="0"/>
              <a:t>cartesianas</a:t>
            </a:r>
            <a:r>
              <a:rPr lang="en-US" baseline="0" dirty="0" smtClean="0"/>
              <a:t>. </a:t>
            </a:r>
            <a:r>
              <a:rPr lang="en-US" baseline="0" dirty="0" err="1" smtClean="0"/>
              <a:t>Esta</a:t>
            </a:r>
            <a:r>
              <a:rPr lang="en-US" baseline="0" dirty="0" smtClean="0"/>
              <a:t> </a:t>
            </a:r>
            <a:r>
              <a:rPr lang="en-US" baseline="0" dirty="0" err="1" smtClean="0"/>
              <a:t>expresión</a:t>
            </a:r>
            <a:r>
              <a:rPr lang="en-US" baseline="0" dirty="0" smtClean="0"/>
              <a:t> </a:t>
            </a:r>
            <a:r>
              <a:rPr lang="en-US" baseline="0" dirty="0" err="1" smtClean="0"/>
              <a:t>puede</a:t>
            </a:r>
            <a:r>
              <a:rPr lang="en-US" baseline="0" dirty="0" smtClean="0"/>
              <a:t> </a:t>
            </a:r>
            <a:r>
              <a:rPr lang="en-US" baseline="0" dirty="0" err="1" smtClean="0"/>
              <a:t>ser</a:t>
            </a:r>
            <a:r>
              <a:rPr lang="en-US" baseline="0" dirty="0" smtClean="0"/>
              <a:t> </a:t>
            </a:r>
            <a:r>
              <a:rPr lang="en-US" baseline="0" dirty="0" err="1" smtClean="0"/>
              <a:t>escrita</a:t>
            </a:r>
            <a:r>
              <a:rPr lang="en-US" baseline="0" dirty="0" smtClean="0"/>
              <a:t> </a:t>
            </a:r>
            <a:r>
              <a:rPr lang="en-US" baseline="0" dirty="0" err="1" smtClean="0"/>
              <a:t>como</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Fourier y </a:t>
            </a:r>
            <a:r>
              <a:rPr lang="en-US" baseline="0" dirty="0" err="1" smtClean="0"/>
              <a:t>apartir</a:t>
            </a:r>
            <a:r>
              <a:rPr lang="en-US" baseline="0" dirty="0" smtClean="0"/>
              <a:t> de un </a:t>
            </a:r>
            <a:r>
              <a:rPr lang="en-US" baseline="0" dirty="0" err="1" smtClean="0"/>
              <a:t>ajuste</a:t>
            </a:r>
            <a:r>
              <a:rPr lang="en-US" baseline="0" dirty="0" smtClean="0"/>
              <a:t> lineal </a:t>
            </a:r>
            <a:r>
              <a:rPr lang="en-US" baseline="0" dirty="0" err="1" smtClean="0"/>
              <a:t>es</a:t>
            </a:r>
            <a:r>
              <a:rPr lang="en-US" baseline="0" dirty="0" smtClean="0"/>
              <a:t> </a:t>
            </a:r>
            <a:r>
              <a:rPr lang="en-US" baseline="0" dirty="0" err="1" smtClean="0"/>
              <a:t>posible</a:t>
            </a:r>
            <a:r>
              <a:rPr lang="en-US" baseline="0" dirty="0" smtClean="0"/>
              <a:t> </a:t>
            </a:r>
            <a:r>
              <a:rPr lang="en-US" baseline="0" dirty="0" err="1" smtClean="0"/>
              <a:t>obtener</a:t>
            </a:r>
            <a:r>
              <a:rPr lang="en-US" baseline="0" dirty="0" smtClean="0"/>
              <a:t> los </a:t>
            </a:r>
            <a:r>
              <a:rPr lang="en-US" baseline="0" dirty="0" err="1" smtClean="0"/>
              <a:t>coeficientes</a:t>
            </a:r>
            <a:r>
              <a:rPr lang="en-US" baseline="0" dirty="0" smtClean="0"/>
              <a:t> de la </a:t>
            </a:r>
            <a:r>
              <a:rPr lang="en-US" baseline="0" dirty="0" err="1" smtClean="0"/>
              <a:t>serie</a:t>
            </a:r>
            <a:r>
              <a:rPr lang="en-US" baseline="0" dirty="0" smtClean="0"/>
              <a:t> de </a:t>
            </a:r>
            <a:r>
              <a:rPr lang="en-US" baseline="0" dirty="0" err="1" smtClean="0"/>
              <a:t>fourier</a:t>
            </a:r>
            <a:r>
              <a:rPr lang="en-US" baseline="0" dirty="0" smtClean="0"/>
              <a:t> con n=1 </a:t>
            </a:r>
            <a:r>
              <a:rPr lang="en-US" baseline="0" dirty="0" err="1" smtClean="0"/>
              <a:t>para</a:t>
            </a:r>
            <a:r>
              <a:rPr lang="en-US" baseline="0" dirty="0" smtClean="0"/>
              <a:t> </a:t>
            </a:r>
            <a:r>
              <a:rPr lang="en-US" baseline="0" dirty="0" err="1" smtClean="0"/>
              <a:t>obtener</a:t>
            </a:r>
            <a:r>
              <a:rPr lang="en-US" baseline="0" dirty="0" smtClean="0"/>
              <a:t> la </a:t>
            </a:r>
            <a:r>
              <a:rPr lang="en-US" baseline="0" dirty="0" err="1" smtClean="0"/>
              <a:t>intensidad</a:t>
            </a:r>
            <a:r>
              <a:rPr lang="en-US" baseline="0" dirty="0" smtClean="0"/>
              <a:t> y la </a:t>
            </a:r>
            <a:r>
              <a:rPr lang="en-US" baseline="0" dirty="0" err="1" smtClean="0"/>
              <a:t>dirección</a:t>
            </a:r>
            <a:r>
              <a:rPr lang="en-US" baseline="0" dirty="0" smtClean="0"/>
              <a:t> del </a:t>
            </a:r>
            <a:r>
              <a:rPr lang="en-US" baseline="0" dirty="0" err="1" smtClean="0"/>
              <a:t>viento</a:t>
            </a:r>
            <a:r>
              <a:rPr lang="en-US" baseline="0" dirty="0" smtClean="0"/>
              <a:t> horizontal.</a:t>
            </a:r>
          </a:p>
          <a:p>
            <a:endParaRPr lang="en-US" baseline="0" dirty="0" smtClean="0"/>
          </a:p>
          <a:p>
            <a:r>
              <a:rPr lang="en-US" baseline="0" dirty="0" smtClean="0"/>
              <a:t>En </a:t>
            </a:r>
            <a:r>
              <a:rPr lang="en-US" baseline="0" dirty="0" err="1" smtClean="0"/>
              <a:t>este</a:t>
            </a:r>
            <a:r>
              <a:rPr lang="en-US" baseline="0" dirty="0" smtClean="0"/>
              <a:t> </a:t>
            </a:r>
            <a:r>
              <a:rPr lang="en-US" baseline="0" dirty="0" err="1" smtClean="0"/>
              <a:t>proceso</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controlar</a:t>
            </a:r>
            <a:r>
              <a:rPr lang="en-US" baseline="0" dirty="0" smtClean="0"/>
              <a:t> la </a:t>
            </a:r>
            <a:r>
              <a:rPr lang="en-US" baseline="0" dirty="0" err="1" smtClean="0"/>
              <a:t>calidad</a:t>
            </a:r>
            <a:r>
              <a:rPr lang="en-US" baseline="0" dirty="0" smtClean="0"/>
              <a:t> de los </a:t>
            </a:r>
            <a:r>
              <a:rPr lang="en-US" baseline="0" dirty="0" err="1" smtClean="0"/>
              <a:t>datos</a:t>
            </a:r>
            <a:r>
              <a:rPr lang="en-US" baseline="0" dirty="0" smtClean="0"/>
              <a:t> de radar </a:t>
            </a:r>
            <a:r>
              <a:rPr lang="en-US" baseline="0" dirty="0" err="1" smtClean="0"/>
              <a:t>utilizados</a:t>
            </a:r>
            <a:r>
              <a:rPr lang="en-US" baseline="0" dirty="0" smtClean="0"/>
              <a:t> </a:t>
            </a:r>
            <a:r>
              <a:rPr lang="en-US" baseline="0" dirty="0" err="1" smtClean="0"/>
              <a:t>ya</a:t>
            </a:r>
            <a:r>
              <a:rPr lang="en-US" baseline="0" dirty="0" smtClean="0"/>
              <a:t> </a:t>
            </a:r>
            <a:r>
              <a:rPr lang="en-US" baseline="0" dirty="0" err="1" smtClean="0"/>
              <a:t>que</a:t>
            </a:r>
            <a:r>
              <a:rPr lang="en-US" baseline="0" dirty="0" smtClean="0"/>
              <a:t> el </a:t>
            </a:r>
            <a:r>
              <a:rPr lang="en-US" baseline="0" dirty="0" err="1" smtClean="0"/>
              <a:t>algorítmo</a:t>
            </a:r>
            <a:r>
              <a:rPr lang="en-US" baseline="0" dirty="0" smtClean="0"/>
              <a:t> </a:t>
            </a:r>
            <a:r>
              <a:rPr lang="en-US" baseline="0" dirty="0" err="1" smtClean="0"/>
              <a:t>puede</a:t>
            </a:r>
            <a:r>
              <a:rPr lang="en-US" baseline="0" dirty="0" smtClean="0"/>
              <a:t> </a:t>
            </a:r>
            <a:r>
              <a:rPr lang="en-US" baseline="0" dirty="0" err="1" smtClean="0"/>
              <a:t>ser</a:t>
            </a:r>
            <a:r>
              <a:rPr lang="en-US" baseline="0" dirty="0" smtClean="0"/>
              <a:t> </a:t>
            </a:r>
            <a:r>
              <a:rPr lang="en-US" baseline="0" dirty="0" err="1" smtClean="0"/>
              <a:t>muy</a:t>
            </a:r>
            <a:r>
              <a:rPr lang="en-US" baseline="0" dirty="0" smtClean="0"/>
              <a:t> sensible a </a:t>
            </a:r>
            <a:r>
              <a:rPr lang="en-US" baseline="0" dirty="0" err="1" smtClean="0"/>
              <a:t>distintos</a:t>
            </a:r>
            <a:r>
              <a:rPr lang="en-US" baseline="0" dirty="0" smtClean="0"/>
              <a:t> </a:t>
            </a:r>
            <a:r>
              <a:rPr lang="en-US" baseline="0" dirty="0" err="1" smtClean="0"/>
              <a:t>erroes</a:t>
            </a:r>
            <a:r>
              <a:rPr lang="en-US" baseline="0" dirty="0" smtClean="0"/>
              <a:t>. </a:t>
            </a:r>
            <a:r>
              <a:rPr lang="en-US" baseline="0" dirty="0" err="1" smtClean="0"/>
              <a:t>Por</a:t>
            </a:r>
            <a:r>
              <a:rPr lang="en-US" baseline="0" dirty="0" smtClean="0"/>
              <a:t> </a:t>
            </a:r>
            <a:r>
              <a:rPr lang="en-US" baseline="0" dirty="0" err="1" smtClean="0"/>
              <a:t>esta</a:t>
            </a:r>
            <a:r>
              <a:rPr lang="en-US" baseline="0" dirty="0" smtClean="0"/>
              <a:t> </a:t>
            </a:r>
            <a:r>
              <a:rPr lang="en-US" baseline="0" dirty="0" err="1" smtClean="0"/>
              <a:t>razón</a:t>
            </a:r>
            <a:r>
              <a:rPr lang="en-US" baseline="0" dirty="0" smtClean="0"/>
              <a:t> se </a:t>
            </a:r>
            <a:r>
              <a:rPr lang="en-US" baseline="0" dirty="0" err="1" smtClean="0"/>
              <a:t>utilizando</a:t>
            </a:r>
            <a:r>
              <a:rPr lang="en-US" baseline="0" dirty="0" smtClean="0"/>
              <a:t> </a:t>
            </a:r>
            <a:r>
              <a:rPr lang="en-US" baseline="0" dirty="0" err="1" smtClean="0"/>
              <a:t>distintos</a:t>
            </a:r>
            <a:r>
              <a:rPr lang="en-US" baseline="0" dirty="0" smtClean="0"/>
              <a:t> </a:t>
            </a:r>
            <a:r>
              <a:rPr lang="en-US" baseline="0" dirty="0" err="1" smtClean="0"/>
              <a:t>parámetros</a:t>
            </a:r>
            <a:r>
              <a:rPr lang="en-US" baseline="0" dirty="0" smtClean="0"/>
              <a:t> </a:t>
            </a:r>
            <a:r>
              <a:rPr lang="en-US" baseline="0" dirty="0" err="1" smtClean="0"/>
              <a:t>para</a:t>
            </a:r>
            <a:r>
              <a:rPr lang="en-US" baseline="0" dirty="0" smtClean="0"/>
              <a:t> </a:t>
            </a:r>
            <a:r>
              <a:rPr lang="en-US" baseline="0" dirty="0" err="1" smtClean="0"/>
              <a:t>descartar</a:t>
            </a:r>
            <a:r>
              <a:rPr lang="en-US" baseline="0" dirty="0" smtClean="0"/>
              <a:t> </a:t>
            </a:r>
            <a:r>
              <a:rPr lang="en-US" baseline="0" dirty="0" err="1" smtClean="0"/>
              <a:t>anillos</a:t>
            </a:r>
            <a:r>
              <a:rPr lang="en-US" baseline="0" dirty="0" smtClean="0"/>
              <a:t> de </a:t>
            </a:r>
            <a:r>
              <a:rPr lang="en-US" baseline="0" dirty="0" err="1" smtClean="0"/>
              <a:t>datos</a:t>
            </a:r>
            <a:r>
              <a:rPr lang="en-US" baseline="0" dirty="0" smtClean="0"/>
              <a:t>. Se </a:t>
            </a:r>
            <a:r>
              <a:rPr lang="en-US" baseline="0" dirty="0" err="1" smtClean="0"/>
              <a:t>tuvo</a:t>
            </a:r>
            <a:r>
              <a:rPr lang="en-US" baseline="0" dirty="0" smtClean="0"/>
              <a:t> en </a:t>
            </a:r>
            <a:r>
              <a:rPr lang="en-US" baseline="0" dirty="0" err="1" smtClean="0"/>
              <a:t>cuenta</a:t>
            </a:r>
            <a:r>
              <a:rPr lang="en-US" baseline="0" dirty="0" smtClean="0"/>
              <a:t> la </a:t>
            </a:r>
            <a:r>
              <a:rPr lang="en-US" baseline="0" dirty="0" err="1" smtClean="0"/>
              <a:t>cantidad</a:t>
            </a:r>
            <a:r>
              <a:rPr lang="en-US" baseline="0" dirty="0" smtClean="0"/>
              <a:t> de </a:t>
            </a:r>
            <a:r>
              <a:rPr lang="en-US" baseline="0" dirty="0" err="1" smtClean="0"/>
              <a:t>datos</a:t>
            </a:r>
            <a:r>
              <a:rPr lang="en-US" baseline="0" dirty="0" smtClean="0"/>
              <a:t> </a:t>
            </a:r>
            <a:r>
              <a:rPr lang="en-US" baseline="0" dirty="0" err="1" smtClean="0"/>
              <a:t>por</a:t>
            </a:r>
            <a:r>
              <a:rPr lang="en-US" baseline="0" dirty="0" smtClean="0"/>
              <a:t> </a:t>
            </a:r>
            <a:r>
              <a:rPr lang="en-US" baseline="0" dirty="0" err="1" smtClean="0"/>
              <a:t>anillo</a:t>
            </a:r>
            <a:r>
              <a:rPr lang="en-US" baseline="0" dirty="0" smtClean="0"/>
              <a:t> </a:t>
            </a:r>
            <a:r>
              <a:rPr lang="en-US" baseline="0" dirty="0" err="1" smtClean="0"/>
              <a:t>para</a:t>
            </a:r>
            <a:r>
              <a:rPr lang="en-US" baseline="0" dirty="0" smtClean="0"/>
              <a:t> </a:t>
            </a:r>
            <a:r>
              <a:rPr lang="en-US" baseline="0" dirty="0" err="1" smtClean="0"/>
              <a:t>garantizar</a:t>
            </a:r>
            <a:r>
              <a:rPr lang="en-US" baseline="0" dirty="0" smtClean="0"/>
              <a:t> </a:t>
            </a:r>
            <a:r>
              <a:rPr lang="en-US" baseline="0" dirty="0" err="1" smtClean="0"/>
              <a:t>que</a:t>
            </a:r>
            <a:r>
              <a:rPr lang="en-US" baseline="0" dirty="0" smtClean="0"/>
              <a:t> </a:t>
            </a:r>
            <a:r>
              <a:rPr lang="en-US" baseline="0" dirty="0" err="1" smtClean="0"/>
              <a:t>ubiera</a:t>
            </a:r>
            <a:r>
              <a:rPr lang="en-US" baseline="0" dirty="0" smtClean="0"/>
              <a:t> </a:t>
            </a:r>
            <a:r>
              <a:rPr lang="en-US" baseline="0" dirty="0" err="1" smtClean="0"/>
              <a:t>datos</a:t>
            </a:r>
            <a:r>
              <a:rPr lang="en-US" baseline="0" dirty="0" smtClean="0"/>
              <a:t> </a:t>
            </a:r>
            <a:r>
              <a:rPr lang="en-US" baseline="0" dirty="0" err="1" smtClean="0"/>
              <a:t>suficientes</a:t>
            </a:r>
            <a:r>
              <a:rPr lang="en-US" baseline="0" dirty="0" smtClean="0"/>
              <a:t> </a:t>
            </a:r>
            <a:r>
              <a:rPr lang="en-US" baseline="0" dirty="0" err="1" smtClean="0"/>
              <a:t>para</a:t>
            </a:r>
            <a:r>
              <a:rPr lang="en-US" baseline="0" dirty="0" smtClean="0"/>
              <a:t> </a:t>
            </a:r>
            <a:r>
              <a:rPr lang="en-US" baseline="0" dirty="0" err="1" smtClean="0"/>
              <a:t>realizar</a:t>
            </a:r>
            <a:r>
              <a:rPr lang="en-US" baseline="0" dirty="0" smtClean="0"/>
              <a:t> el </a:t>
            </a:r>
            <a:r>
              <a:rPr lang="en-US" baseline="0" dirty="0" err="1" smtClean="0"/>
              <a:t>ajuste</a:t>
            </a:r>
            <a:r>
              <a:rPr lang="en-US" baseline="0" dirty="0" smtClean="0"/>
              <a:t>, se </a:t>
            </a:r>
            <a:r>
              <a:rPr lang="en-US" baseline="0" dirty="0" err="1" smtClean="0"/>
              <a:t>tuvo</a:t>
            </a:r>
            <a:r>
              <a:rPr lang="en-US" baseline="0" dirty="0" smtClean="0"/>
              <a:t> en </a:t>
            </a:r>
            <a:r>
              <a:rPr lang="en-US" baseline="0" dirty="0" err="1" smtClean="0"/>
              <a:t>cuenta</a:t>
            </a:r>
            <a:r>
              <a:rPr lang="en-US" baseline="0" dirty="0" smtClean="0"/>
              <a:t> la </a:t>
            </a:r>
            <a:r>
              <a:rPr lang="en-US" baseline="0" dirty="0" err="1" smtClean="0"/>
              <a:t>presencia</a:t>
            </a:r>
            <a:r>
              <a:rPr lang="en-US" baseline="0" dirty="0" smtClean="0"/>
              <a:t> de </a:t>
            </a:r>
            <a:r>
              <a:rPr lang="en-US" baseline="0" dirty="0" err="1" smtClean="0"/>
              <a:t>huecos</a:t>
            </a:r>
            <a:r>
              <a:rPr lang="en-US" baseline="0" dirty="0" smtClean="0"/>
              <a:t> en el </a:t>
            </a:r>
            <a:r>
              <a:rPr lang="en-US" baseline="0" dirty="0" err="1" smtClean="0"/>
              <a:t>anillo</a:t>
            </a:r>
            <a:r>
              <a:rPr lang="en-US" baseline="0" dirty="0" smtClean="0"/>
              <a:t> de </a:t>
            </a:r>
            <a:r>
              <a:rPr lang="en-US" baseline="0" dirty="0" err="1" smtClean="0"/>
              <a:t>datos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falta</a:t>
            </a:r>
            <a:r>
              <a:rPr lang="en-US" baseline="0" dirty="0" smtClean="0"/>
              <a:t> de </a:t>
            </a:r>
            <a:r>
              <a:rPr lang="en-US" baseline="0" dirty="0" err="1" smtClean="0"/>
              <a:t>datos</a:t>
            </a:r>
            <a:r>
              <a:rPr lang="en-US" baseline="0" dirty="0" smtClean="0"/>
              <a:t> de </a:t>
            </a:r>
            <a:r>
              <a:rPr lang="en-US" baseline="0" dirty="0" err="1" smtClean="0"/>
              <a:t>manera</a:t>
            </a:r>
            <a:r>
              <a:rPr lang="en-US" baseline="0" dirty="0" smtClean="0"/>
              <a:t> continua, la </a:t>
            </a:r>
            <a:r>
              <a:rPr lang="en-US" baseline="0" dirty="0" err="1" smtClean="0"/>
              <a:t>presencia</a:t>
            </a:r>
            <a:r>
              <a:rPr lang="en-US" baseline="0" dirty="0" smtClean="0"/>
              <a:t> de </a:t>
            </a:r>
            <a:r>
              <a:rPr lang="en-US" baseline="0" dirty="0" err="1" smtClean="0"/>
              <a:t>errores</a:t>
            </a:r>
            <a:r>
              <a:rPr lang="en-US" baseline="0" dirty="0" smtClean="0"/>
              <a:t> </a:t>
            </a:r>
            <a:r>
              <a:rPr lang="en-US" baseline="0" dirty="0" err="1" smtClean="0"/>
              <a:t>aleatorios</a:t>
            </a:r>
            <a:r>
              <a:rPr lang="en-US" baseline="0" dirty="0" smtClean="0"/>
              <a:t> y se </a:t>
            </a:r>
            <a:r>
              <a:rPr lang="en-US" baseline="0" dirty="0" err="1" smtClean="0"/>
              <a:t>determinó</a:t>
            </a:r>
            <a:r>
              <a:rPr lang="en-US" baseline="0" dirty="0" smtClean="0"/>
              <a:t> un </a:t>
            </a:r>
            <a:r>
              <a:rPr lang="en-US" baseline="0" dirty="0" err="1" smtClean="0"/>
              <a:t>umbral</a:t>
            </a:r>
            <a:r>
              <a:rPr lang="en-US" baseline="0" dirty="0" smtClean="0"/>
              <a:t> </a:t>
            </a:r>
            <a:r>
              <a:rPr lang="en-US" baseline="0" dirty="0" err="1" smtClean="0"/>
              <a:t>para</a:t>
            </a:r>
            <a:r>
              <a:rPr lang="en-US" baseline="0" dirty="0" smtClean="0"/>
              <a:t> el R </a:t>
            </a:r>
            <a:r>
              <a:rPr lang="en-US" baseline="0" dirty="0" err="1" smtClean="0"/>
              <a:t>cuadrado</a:t>
            </a:r>
            <a:r>
              <a:rPr lang="en-US" baseline="0" dirty="0" smtClean="0"/>
              <a:t> </a:t>
            </a:r>
            <a:r>
              <a:rPr lang="en-US" baseline="0" dirty="0" err="1" smtClean="0"/>
              <a:t>resultante</a:t>
            </a:r>
            <a:r>
              <a:rPr lang="en-US" baseline="0" dirty="0" smtClean="0"/>
              <a:t> del </a:t>
            </a:r>
            <a:r>
              <a:rPr lang="en-US" baseline="0" dirty="0" err="1" smtClean="0"/>
              <a:t>ajuste</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de </a:t>
            </a:r>
            <a:r>
              <a:rPr lang="en-US" baseline="0" dirty="0" err="1" smtClean="0"/>
              <a:t>tal</a:t>
            </a:r>
            <a:r>
              <a:rPr lang="en-US" baseline="0" dirty="0" smtClean="0"/>
              <a:t> </a:t>
            </a:r>
            <a:r>
              <a:rPr lang="en-US" baseline="0" dirty="0" err="1" smtClean="0"/>
              <a:t>manera</a:t>
            </a:r>
            <a:r>
              <a:rPr lang="en-US" baseline="0" dirty="0" smtClean="0"/>
              <a:t> de </a:t>
            </a:r>
            <a:r>
              <a:rPr lang="en-US" baseline="0" dirty="0" err="1" smtClean="0"/>
              <a:t>descartar</a:t>
            </a:r>
            <a:r>
              <a:rPr lang="en-US" baseline="0" dirty="0" smtClean="0"/>
              <a:t> </a:t>
            </a:r>
            <a:r>
              <a:rPr lang="en-US" baseline="0" dirty="0" err="1" smtClean="0"/>
              <a:t>aquellos</a:t>
            </a:r>
            <a:r>
              <a:rPr lang="en-US" baseline="0" dirty="0" smtClean="0"/>
              <a:t> con un mal </a:t>
            </a:r>
            <a:r>
              <a:rPr lang="en-US" baseline="0" dirty="0" err="1" smtClean="0"/>
              <a:t>ajuste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9</a:t>
            </a:fld>
            <a:endParaRPr lang="en-US"/>
          </a:p>
        </p:txBody>
      </p:sp>
    </p:spTree>
    <p:extLst>
      <p:ext uri="{BB962C8B-B14F-4D97-AF65-F5344CB8AC3E}">
        <p14:creationId xmlns:p14="http://schemas.microsoft.com/office/powerpoint/2010/main" val="4134813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t>
            </a:r>
            <a:r>
              <a:rPr lang="en-US" baseline="0" dirty="0" smtClean="0"/>
              <a:t> </a:t>
            </a:r>
            <a:r>
              <a:rPr lang="en-US" baseline="0" dirty="0" err="1" smtClean="0"/>
              <a:t>ajuste</a:t>
            </a:r>
            <a:r>
              <a:rPr lang="en-US" baseline="0" dirty="0" smtClean="0"/>
              <a:t> de los </a:t>
            </a:r>
            <a:r>
              <a:rPr lang="en-US" baseline="0" dirty="0" err="1" smtClean="0"/>
              <a:t>datos</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da </a:t>
            </a:r>
            <a:r>
              <a:rPr lang="en-US" baseline="0" dirty="0" err="1" smtClean="0"/>
              <a:t>como</a:t>
            </a:r>
            <a:r>
              <a:rPr lang="en-US" baseline="0" dirty="0" smtClean="0"/>
              <a:t> </a:t>
            </a:r>
            <a:r>
              <a:rPr lang="en-US" baseline="0" dirty="0" err="1" smtClean="0"/>
              <a:t>resultado</a:t>
            </a:r>
            <a:r>
              <a:rPr lang="en-US" baseline="0" dirty="0" smtClean="0"/>
              <a:t> un valor de </a:t>
            </a:r>
            <a:r>
              <a:rPr lang="en-US" baseline="0" dirty="0" err="1" smtClean="0"/>
              <a:t>intensidad</a:t>
            </a:r>
            <a:r>
              <a:rPr lang="en-US" baseline="0" dirty="0" smtClean="0"/>
              <a:t> y </a:t>
            </a:r>
            <a:r>
              <a:rPr lang="en-US" baseline="0" dirty="0" err="1" smtClean="0"/>
              <a:t>dirección</a:t>
            </a:r>
            <a:r>
              <a:rPr lang="en-US" baseline="0" dirty="0" smtClean="0"/>
              <a:t> del </a:t>
            </a:r>
            <a:r>
              <a:rPr lang="en-US" baseline="0" dirty="0" err="1" smtClean="0"/>
              <a:t>viento</a:t>
            </a:r>
            <a:r>
              <a:rPr lang="en-US" baseline="0" dirty="0" smtClean="0"/>
              <a:t> a </a:t>
            </a:r>
            <a:r>
              <a:rPr lang="en-US" baseline="0" dirty="0" err="1" smtClean="0"/>
              <a:t>una</a:t>
            </a:r>
            <a:r>
              <a:rPr lang="en-US" baseline="0" dirty="0" smtClean="0"/>
              <a:t> </a:t>
            </a:r>
            <a:r>
              <a:rPr lang="en-US" baseline="0" dirty="0" err="1" smtClean="0"/>
              <a:t>determinada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a:t>
            </a:r>
            <a:r>
              <a:rPr lang="en-US" baseline="0" dirty="0" err="1" smtClean="0"/>
              <a:t>depende</a:t>
            </a:r>
            <a:r>
              <a:rPr lang="en-US" baseline="0" dirty="0" smtClean="0"/>
              <a:t> de la </a:t>
            </a:r>
            <a:r>
              <a:rPr lang="en-US" baseline="0" dirty="0" err="1" smtClean="0"/>
              <a:t>propagación</a:t>
            </a:r>
            <a:r>
              <a:rPr lang="en-US" baseline="0" dirty="0" smtClean="0"/>
              <a:t> del </a:t>
            </a:r>
            <a:r>
              <a:rPr lang="en-US" baseline="0" dirty="0" err="1" smtClean="0"/>
              <a:t>haz</a:t>
            </a:r>
            <a:r>
              <a:rPr lang="en-US" baseline="0" dirty="0" smtClean="0"/>
              <a:t> de radar).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cada</a:t>
            </a:r>
            <a:r>
              <a:rPr lang="en-US" baseline="0" dirty="0" smtClean="0"/>
              <a:t> </a:t>
            </a:r>
            <a:r>
              <a:rPr lang="en-US" baseline="0" dirty="0" err="1" smtClean="0"/>
              <a:t>punto</a:t>
            </a:r>
            <a:r>
              <a:rPr lang="en-US" baseline="0" dirty="0" smtClean="0"/>
              <a:t> </a:t>
            </a:r>
            <a:r>
              <a:rPr lang="en-US" baseline="0" dirty="0" err="1" smtClean="0"/>
              <a:t>corresponde</a:t>
            </a:r>
            <a:r>
              <a:rPr lang="en-US" baseline="0" dirty="0" smtClean="0"/>
              <a:t> a la </a:t>
            </a:r>
            <a:r>
              <a:rPr lang="en-US" baseline="0" dirty="0" err="1" smtClean="0"/>
              <a:t>estimación</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y el color </a:t>
            </a:r>
            <a:r>
              <a:rPr lang="en-US" baseline="0" dirty="0" err="1" smtClean="0"/>
              <a:t>cuantifica</a:t>
            </a:r>
            <a:r>
              <a:rPr lang="en-US" baseline="0" dirty="0" smtClean="0"/>
              <a:t> la </a:t>
            </a:r>
            <a:r>
              <a:rPr lang="en-US" baseline="0" dirty="0" err="1" smtClean="0"/>
              <a:t>magnitud</a:t>
            </a:r>
            <a:r>
              <a:rPr lang="en-US" baseline="0" dirty="0" smtClean="0"/>
              <a:t> del </a:t>
            </a:r>
            <a:r>
              <a:rPr lang="en-US" baseline="0" dirty="0" err="1" smtClean="0"/>
              <a:t>rmse</a:t>
            </a:r>
            <a:r>
              <a:rPr lang="en-US" baseline="0" dirty="0" smtClean="0"/>
              <a:t> </a:t>
            </a:r>
            <a:r>
              <a:rPr lang="en-US" baseline="0" dirty="0" err="1" smtClean="0"/>
              <a:t>que</a:t>
            </a:r>
            <a:r>
              <a:rPr lang="en-US" baseline="0" dirty="0" smtClean="0"/>
              <a:t> </a:t>
            </a:r>
            <a:r>
              <a:rPr lang="en-US" baseline="0" dirty="0" err="1" smtClean="0"/>
              <a:t>calcula</a:t>
            </a:r>
            <a:r>
              <a:rPr lang="en-US" baseline="0" dirty="0" smtClean="0"/>
              <a:t> el </a:t>
            </a:r>
            <a:r>
              <a:rPr lang="en-US" baseline="0" dirty="0" err="1" smtClean="0"/>
              <a:t>algoritmo</a:t>
            </a:r>
            <a:r>
              <a:rPr lang="en-US" baseline="0" dirty="0" smtClean="0"/>
              <a:t>. Si </a:t>
            </a:r>
            <a:r>
              <a:rPr lang="en-US" baseline="0" dirty="0" err="1" smtClean="0"/>
              <a:t>bien</a:t>
            </a:r>
            <a:r>
              <a:rPr lang="en-US" baseline="0" dirty="0" smtClean="0"/>
              <a:t> </a:t>
            </a:r>
            <a:r>
              <a:rPr lang="en-US" baseline="0" dirty="0" err="1" smtClean="0"/>
              <a:t>este</a:t>
            </a:r>
            <a:r>
              <a:rPr lang="en-US" baseline="0" dirty="0" smtClean="0"/>
              <a:t> </a:t>
            </a:r>
            <a:r>
              <a:rPr lang="en-US" baseline="0" dirty="0" err="1" smtClean="0"/>
              <a:t>resultado</a:t>
            </a:r>
            <a:r>
              <a:rPr lang="en-US" baseline="0" dirty="0" smtClean="0"/>
              <a:t> </a:t>
            </a:r>
            <a:r>
              <a:rPr lang="en-US" baseline="0" dirty="0" err="1" smtClean="0"/>
              <a:t>es</a:t>
            </a:r>
            <a:r>
              <a:rPr lang="en-US" baseline="0" dirty="0" smtClean="0"/>
              <a:t> </a:t>
            </a:r>
            <a:r>
              <a:rPr lang="en-US" baseline="0" dirty="0" err="1" smtClean="0"/>
              <a:t>bueno</a:t>
            </a:r>
            <a:r>
              <a:rPr lang="en-US" baseline="0" dirty="0" smtClean="0"/>
              <a:t> </a:t>
            </a:r>
            <a:r>
              <a:rPr lang="en-US" baseline="0" dirty="0" err="1" smtClean="0"/>
              <a:t>ya</a:t>
            </a:r>
            <a:r>
              <a:rPr lang="en-US" baseline="0" dirty="0" smtClean="0"/>
              <a:t> </a:t>
            </a:r>
            <a:r>
              <a:rPr lang="en-US" baseline="0" dirty="0" err="1" smtClean="0"/>
              <a:t>que</a:t>
            </a:r>
            <a:r>
              <a:rPr lang="en-US" baseline="0" dirty="0" smtClean="0"/>
              <a:t> </a:t>
            </a:r>
            <a:r>
              <a:rPr lang="en-US" baseline="0" dirty="0" err="1" smtClean="0"/>
              <a:t>las</a:t>
            </a:r>
            <a:r>
              <a:rPr lang="en-US" baseline="0" dirty="0" smtClean="0"/>
              <a:t> </a:t>
            </a:r>
            <a:r>
              <a:rPr lang="en-US" baseline="0" dirty="0" err="1" smtClean="0"/>
              <a:t>estimaciones</a:t>
            </a:r>
            <a:r>
              <a:rPr lang="en-US" baseline="0" dirty="0" smtClean="0"/>
              <a:t> </a:t>
            </a:r>
            <a:r>
              <a:rPr lang="en-US" baseline="0" dirty="0" err="1" smtClean="0"/>
              <a:t>individuales</a:t>
            </a:r>
            <a:r>
              <a:rPr lang="en-US" baseline="0" dirty="0" smtClean="0"/>
              <a:t> no </a:t>
            </a:r>
            <a:r>
              <a:rPr lang="en-US" baseline="0" dirty="0" err="1" smtClean="0"/>
              <a:t>tienen</a:t>
            </a:r>
            <a:r>
              <a:rPr lang="en-US" baseline="0" dirty="0" smtClean="0"/>
              <a:t> gran </a:t>
            </a:r>
            <a:r>
              <a:rPr lang="en-US" baseline="0" dirty="0" err="1" smtClean="0"/>
              <a:t>dispersión</a:t>
            </a:r>
            <a:r>
              <a:rPr lang="en-US" baseline="0" dirty="0" smtClean="0"/>
              <a:t> </a:t>
            </a:r>
            <a:r>
              <a:rPr lang="en-US" baseline="0" dirty="0" err="1" smtClean="0"/>
              <a:t>es</a:t>
            </a:r>
            <a:r>
              <a:rPr lang="en-US" baseline="0" dirty="0" smtClean="0"/>
              <a:t> </a:t>
            </a:r>
            <a:r>
              <a:rPr lang="en-US" baseline="0" dirty="0" err="1" smtClean="0"/>
              <a:t>necesario</a:t>
            </a:r>
            <a:r>
              <a:rPr lang="en-US" baseline="0" dirty="0" smtClean="0"/>
              <a:t> </a:t>
            </a:r>
            <a:r>
              <a:rPr lang="en-US" baseline="0" dirty="0" err="1" smtClean="0"/>
              <a:t>realizar</a:t>
            </a:r>
            <a:r>
              <a:rPr lang="en-US" baseline="0" dirty="0" smtClean="0"/>
              <a:t> un </a:t>
            </a:r>
            <a:r>
              <a:rPr lang="en-US" baseline="0" dirty="0" err="1" smtClean="0"/>
              <a:t>paso</a:t>
            </a:r>
            <a:r>
              <a:rPr lang="en-US" baseline="0" dirty="0" smtClean="0"/>
              <a:t> </a:t>
            </a:r>
            <a:r>
              <a:rPr lang="en-US" baseline="0" dirty="0" err="1" smtClean="0"/>
              <a:t>más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el </a:t>
            </a:r>
            <a:r>
              <a:rPr lang="en-US" baseline="0" dirty="0" err="1" smtClean="0"/>
              <a:t>perfil</a:t>
            </a:r>
            <a:r>
              <a:rPr lang="en-US" baseline="0" dirty="0" smtClean="0"/>
              <a:t> final.</a:t>
            </a:r>
          </a:p>
          <a:p>
            <a:endParaRPr lang="en-US" baseline="0" dirty="0" smtClean="0"/>
          </a:p>
          <a:p>
            <a:r>
              <a:rPr lang="en-US" baseline="0" dirty="0" err="1" smtClean="0"/>
              <a:t>Esto</a:t>
            </a:r>
            <a:r>
              <a:rPr lang="en-US" baseline="0" dirty="0" smtClean="0"/>
              <a:t> se </a:t>
            </a:r>
            <a:r>
              <a:rPr lang="en-US" baseline="0" dirty="0" err="1" smtClean="0"/>
              <a:t>obtuvo</a:t>
            </a:r>
            <a:r>
              <a:rPr lang="en-US" baseline="0" dirty="0" smtClean="0"/>
              <a:t> </a:t>
            </a:r>
            <a:r>
              <a:rPr lang="en-US" baseline="0" dirty="0" err="1" smtClean="0"/>
              <a:t>realizando</a:t>
            </a:r>
            <a:r>
              <a:rPr lang="en-US" baseline="0" dirty="0" smtClean="0"/>
              <a:t> un </a:t>
            </a:r>
            <a:r>
              <a:rPr lang="en-US" baseline="0" dirty="0" err="1" smtClean="0"/>
              <a:t>promedio</a:t>
            </a:r>
            <a:r>
              <a:rPr lang="en-US" baseline="0" dirty="0" smtClean="0"/>
              <a:t> </a:t>
            </a:r>
            <a:r>
              <a:rPr lang="en-US" baseline="0" dirty="0" err="1" smtClean="0"/>
              <a:t>pesado</a:t>
            </a:r>
            <a:r>
              <a:rPr lang="en-US" baseline="0" dirty="0" smtClean="0"/>
              <a:t> </a:t>
            </a:r>
            <a:r>
              <a:rPr lang="en-US" baseline="0" dirty="0" err="1" smtClean="0"/>
              <a:t>por</a:t>
            </a:r>
            <a:r>
              <a:rPr lang="en-US" baseline="0" dirty="0" smtClean="0"/>
              <a:t> </a:t>
            </a:r>
            <a:r>
              <a:rPr lang="en-US" baseline="0" dirty="0" err="1" smtClean="0"/>
              <a:t>capas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un valor en </a:t>
            </a:r>
            <a:r>
              <a:rPr lang="en-US" baseline="0" dirty="0" err="1" smtClean="0"/>
              <a:t>cada</a:t>
            </a:r>
            <a:r>
              <a:rPr lang="en-US" baseline="0" dirty="0" smtClean="0"/>
              <a:t> </a:t>
            </a:r>
            <a:r>
              <a:rPr lang="en-US" baseline="0" dirty="0" err="1" smtClean="0"/>
              <a:t>punto</a:t>
            </a:r>
            <a:r>
              <a:rPr lang="en-US" baseline="0" dirty="0" smtClean="0"/>
              <a:t> de </a:t>
            </a:r>
            <a:r>
              <a:rPr lang="en-US" baseline="0" dirty="0" err="1" smtClean="0"/>
              <a:t>una</a:t>
            </a:r>
            <a:r>
              <a:rPr lang="en-US" baseline="0" dirty="0" smtClean="0"/>
              <a:t> </a:t>
            </a:r>
            <a:r>
              <a:rPr lang="en-US" baseline="0" dirty="0" err="1" smtClean="0"/>
              <a:t>ret´icula</a:t>
            </a:r>
            <a:r>
              <a:rPr lang="en-US" baseline="0" dirty="0" smtClean="0"/>
              <a:t> vertical </a:t>
            </a:r>
            <a:r>
              <a:rPr lang="en-US" baseline="0" dirty="0" err="1" smtClean="0"/>
              <a:t>previamente</a:t>
            </a:r>
            <a:r>
              <a:rPr lang="en-US" baseline="0" dirty="0" smtClean="0"/>
              <a:t> </a:t>
            </a:r>
            <a:r>
              <a:rPr lang="en-US" baseline="0" dirty="0" err="1" smtClean="0"/>
              <a:t>establecida</a:t>
            </a:r>
            <a:r>
              <a:rPr lang="en-US" baseline="0" dirty="0" smtClean="0"/>
              <a:t>. Los pesos </a:t>
            </a:r>
            <a:r>
              <a:rPr lang="en-US" baseline="0" dirty="0" err="1" smtClean="0"/>
              <a:t>corresponden</a:t>
            </a:r>
            <a:r>
              <a:rPr lang="en-US" baseline="0" dirty="0" smtClean="0"/>
              <a:t> al </a:t>
            </a:r>
            <a:r>
              <a:rPr lang="en-US" baseline="0" dirty="0" err="1" smtClean="0"/>
              <a:t>rmse</a:t>
            </a:r>
            <a:r>
              <a:rPr lang="en-US" baseline="0" dirty="0" smtClean="0"/>
              <a:t> y la </a:t>
            </a:r>
            <a:r>
              <a:rPr lang="en-US" baseline="0" dirty="0" err="1" smtClean="0"/>
              <a:t>distancia</a:t>
            </a:r>
            <a:r>
              <a:rPr lang="en-US" baseline="0" dirty="0" smtClean="0"/>
              <a:t> al radar de </a:t>
            </a:r>
            <a:r>
              <a:rPr lang="en-US" baseline="0" dirty="0" err="1" smtClean="0"/>
              <a:t>cada</a:t>
            </a:r>
            <a:r>
              <a:rPr lang="en-US" baseline="0" dirty="0" smtClean="0"/>
              <a:t> </a:t>
            </a:r>
            <a:r>
              <a:rPr lang="en-US" baseline="0" dirty="0" err="1" smtClean="0"/>
              <a:t>anillo</a:t>
            </a:r>
            <a:r>
              <a:rPr lang="en-US" baseline="0" dirty="0" smtClean="0"/>
              <a:t>. De </a:t>
            </a:r>
            <a:r>
              <a:rPr lang="en-US" baseline="0" dirty="0" err="1" smtClean="0"/>
              <a:t>tal</a:t>
            </a:r>
            <a:r>
              <a:rPr lang="en-US" baseline="0" dirty="0" smtClean="0"/>
              <a:t> forma </a:t>
            </a:r>
            <a:r>
              <a:rPr lang="en-US" baseline="0" dirty="0" err="1" smtClean="0"/>
              <a:t>que</a:t>
            </a:r>
            <a:r>
              <a:rPr lang="en-US" baseline="0" dirty="0" smtClean="0"/>
              <a:t> los </a:t>
            </a:r>
            <a:r>
              <a:rPr lang="en-US" baseline="0" dirty="0" err="1" smtClean="0"/>
              <a:t>anillos</a:t>
            </a:r>
            <a:r>
              <a:rPr lang="en-US" baseline="0" dirty="0" smtClean="0"/>
              <a:t> con mayor error </a:t>
            </a:r>
            <a:r>
              <a:rPr lang="en-US" baseline="0" dirty="0" err="1" smtClean="0"/>
              <a:t>tengan</a:t>
            </a:r>
            <a:r>
              <a:rPr lang="en-US" baseline="0" dirty="0" smtClean="0"/>
              <a:t> </a:t>
            </a:r>
            <a:r>
              <a:rPr lang="en-US" baseline="0" dirty="0" err="1" smtClean="0"/>
              <a:t>una</a:t>
            </a:r>
            <a:r>
              <a:rPr lang="en-US" baseline="0" dirty="0" smtClean="0"/>
              <a:t> </a:t>
            </a:r>
            <a:r>
              <a:rPr lang="en-US" baseline="0" dirty="0" err="1" smtClean="0"/>
              <a:t>menor</a:t>
            </a:r>
            <a:r>
              <a:rPr lang="en-US" baseline="0" dirty="0" smtClean="0"/>
              <a:t> </a:t>
            </a:r>
            <a:r>
              <a:rPr lang="en-US" baseline="0" dirty="0" err="1" smtClean="0"/>
              <a:t>contribución</a:t>
            </a:r>
            <a:r>
              <a:rPr lang="en-US" baseline="0" dirty="0" smtClean="0"/>
              <a:t> al </a:t>
            </a:r>
            <a:r>
              <a:rPr lang="en-US" baseline="0" dirty="0" err="1" smtClean="0"/>
              <a:t>resultado</a:t>
            </a:r>
            <a:r>
              <a:rPr lang="en-US" baseline="0" dirty="0" smtClean="0"/>
              <a:t> final. La </a:t>
            </a:r>
            <a:r>
              <a:rPr lang="en-US" baseline="0" dirty="0" err="1" smtClean="0"/>
              <a:t>línea</a:t>
            </a:r>
            <a:r>
              <a:rPr lang="en-US" baseline="0" dirty="0" smtClean="0"/>
              <a:t> de color </a:t>
            </a:r>
            <a:r>
              <a:rPr lang="en-US" baseline="0" dirty="0" err="1" smtClean="0"/>
              <a:t>corresponde</a:t>
            </a:r>
            <a:r>
              <a:rPr lang="en-US" baseline="0" dirty="0" smtClean="0"/>
              <a:t> al </a:t>
            </a:r>
            <a:r>
              <a:rPr lang="en-US" baseline="0" dirty="0" err="1" smtClean="0"/>
              <a:t>perfil</a:t>
            </a:r>
            <a:r>
              <a:rPr lang="en-US" baseline="0" dirty="0" smtClean="0"/>
              <a:t> final </a:t>
            </a:r>
            <a:r>
              <a:rPr lang="en-US" baseline="0" dirty="0" err="1" smtClean="0"/>
              <a:t>obtenido</a:t>
            </a:r>
            <a:r>
              <a:rPr lang="en-US" baseline="0" dirty="0" smtClean="0"/>
              <a:t> </a:t>
            </a:r>
            <a:r>
              <a:rPr lang="en-US" baseline="0" dirty="0" err="1" smtClean="0"/>
              <a:t>luego</a:t>
            </a:r>
            <a:r>
              <a:rPr lang="en-US" baseline="0" dirty="0" smtClean="0"/>
              <a:t> del </a:t>
            </a:r>
            <a:r>
              <a:rPr lang="en-US" baseline="0" dirty="0" err="1" smtClean="0"/>
              <a:t>promedio</a:t>
            </a:r>
            <a:r>
              <a:rPr lang="en-US" baseline="0" dirty="0" smtClean="0"/>
              <a:t> </a:t>
            </a:r>
            <a:r>
              <a:rPr lang="en-US" baseline="0" dirty="0" err="1" smtClean="0"/>
              <a:t>pesado</a:t>
            </a:r>
            <a:r>
              <a:rPr lang="en-US" baseline="0" dirty="0" smtClean="0"/>
              <a:t>.</a:t>
            </a:r>
          </a:p>
          <a:p>
            <a:endParaRPr lang="en-US" baseline="0" dirty="0" smtClean="0"/>
          </a:p>
          <a:p>
            <a:r>
              <a:rPr lang="en-US" baseline="0" dirty="0" smtClean="0"/>
              <a:t>Como </a:t>
            </a:r>
            <a:r>
              <a:rPr lang="en-US" baseline="0" dirty="0" err="1" smtClean="0"/>
              <a:t>uno</a:t>
            </a:r>
            <a:r>
              <a:rPr lang="en-US" baseline="0" dirty="0" smtClean="0"/>
              <a:t> de los </a:t>
            </a:r>
            <a:r>
              <a:rPr lang="en-US" baseline="0" dirty="0" err="1" smtClean="0"/>
              <a:t>objetivos</a:t>
            </a:r>
            <a:r>
              <a:rPr lang="en-US" baseline="0" dirty="0" smtClean="0"/>
              <a:t> </a:t>
            </a:r>
            <a:r>
              <a:rPr lang="en-US" baseline="0" dirty="0" err="1" smtClean="0"/>
              <a:t>es</a:t>
            </a:r>
            <a:r>
              <a:rPr lang="en-US" baseline="0" dirty="0" smtClean="0"/>
              <a:t> </a:t>
            </a:r>
            <a:r>
              <a:rPr lang="en-US" baseline="0" dirty="0" err="1" smtClean="0"/>
              <a:t>analizar</a:t>
            </a:r>
            <a:r>
              <a:rPr lang="en-US" baseline="0" dirty="0" smtClean="0"/>
              <a:t> la </a:t>
            </a:r>
            <a:r>
              <a:rPr lang="en-US" baseline="0" dirty="0" err="1" smtClean="0"/>
              <a:t>evolución</a:t>
            </a:r>
            <a:r>
              <a:rPr lang="en-US" baseline="0" dirty="0" smtClean="0"/>
              <a:t> temporal del </a:t>
            </a:r>
            <a:r>
              <a:rPr lang="en-US" baseline="0" dirty="0" err="1" smtClean="0"/>
              <a:t>viento</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la </a:t>
            </a:r>
            <a:r>
              <a:rPr lang="en-US" baseline="0" dirty="0" err="1" smtClean="0"/>
              <a:t>consistencia</a:t>
            </a:r>
            <a:r>
              <a:rPr lang="en-US" baseline="0" dirty="0" smtClean="0"/>
              <a:t> temporal entre los </a:t>
            </a:r>
            <a:r>
              <a:rPr lang="en-US" baseline="0" dirty="0" err="1" smtClean="0"/>
              <a:t>perfiles</a:t>
            </a:r>
            <a:r>
              <a:rPr lang="en-US" baseline="0" dirty="0" smtClean="0"/>
              <a:t> de </a:t>
            </a:r>
            <a:r>
              <a:rPr lang="en-US" baseline="0" dirty="0" err="1" smtClean="0"/>
              <a:t>viento</a:t>
            </a:r>
            <a:r>
              <a:rPr lang="en-US" baseline="0" dirty="0" smtClean="0"/>
              <a:t> </a:t>
            </a:r>
            <a:r>
              <a:rPr lang="en-US" baseline="0" dirty="0" err="1" smtClean="0"/>
              <a:t>calculados</a:t>
            </a:r>
            <a:r>
              <a:rPr lang="en-US" baseline="0" dirty="0" smtClean="0"/>
              <a:t> de </a:t>
            </a:r>
            <a:r>
              <a:rPr lang="en-US" baseline="0" dirty="0" err="1" smtClean="0"/>
              <a:t>manera</a:t>
            </a:r>
            <a:r>
              <a:rPr lang="en-US" baseline="0" dirty="0" smtClean="0"/>
              <a:t> </a:t>
            </a:r>
            <a:r>
              <a:rPr lang="en-US" baseline="0" dirty="0" err="1" smtClean="0"/>
              <a:t>independiente</a:t>
            </a:r>
            <a:r>
              <a:rPr lang="en-US" baseline="0" dirty="0" smtClean="0"/>
              <a:t>. </a:t>
            </a:r>
            <a:r>
              <a:rPr lang="en-US" baseline="0" dirty="0" err="1" smtClean="0"/>
              <a:t>Esto</a:t>
            </a:r>
            <a:r>
              <a:rPr lang="en-US" baseline="0" dirty="0" smtClean="0"/>
              <a:t> se </a:t>
            </a:r>
            <a:r>
              <a:rPr lang="en-US" baseline="0" dirty="0" err="1" smtClean="0"/>
              <a:t>resolvió</a:t>
            </a:r>
            <a:r>
              <a:rPr lang="en-US" baseline="0" dirty="0" smtClean="0"/>
              <a:t> </a:t>
            </a:r>
            <a:r>
              <a:rPr lang="en-US" baseline="0" dirty="0" err="1" smtClean="0"/>
              <a:t>utilizando</a:t>
            </a:r>
            <a:r>
              <a:rPr lang="en-US" baseline="0" dirty="0" smtClean="0"/>
              <a:t> un </a:t>
            </a:r>
            <a:r>
              <a:rPr lang="en-US" baseline="0" dirty="0" err="1" smtClean="0"/>
              <a:t>suavizado</a:t>
            </a:r>
            <a:r>
              <a:rPr lang="en-US" baseline="0" dirty="0" smtClean="0"/>
              <a:t> </a:t>
            </a:r>
            <a:r>
              <a:rPr lang="en-US" baseline="0" dirty="0" err="1" smtClean="0"/>
              <a:t>pesado</a:t>
            </a:r>
            <a:r>
              <a:rPr lang="en-US" baseline="0" dirty="0" smtClean="0"/>
              <a:t> </a:t>
            </a:r>
            <a:r>
              <a:rPr lang="en-US" baseline="0" dirty="0" err="1" smtClean="0"/>
              <a:t>localmente</a:t>
            </a:r>
            <a:r>
              <a:rPr lang="en-US" baseline="0" dirty="0" smtClean="0"/>
              <a:t> (LOWESS)</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10</a:t>
            </a:fld>
            <a:endParaRPr lang="en-US"/>
          </a:p>
        </p:txBody>
      </p:sp>
    </p:spTree>
    <p:extLst>
      <p:ext uri="{BB962C8B-B14F-4D97-AF65-F5344CB8AC3E}">
        <p14:creationId xmlns:p14="http://schemas.microsoft.com/office/powerpoint/2010/main" val="2404448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50909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3026431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405785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07135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9C6CD0-AC23-4554-ABAF-CAA969B3E4E5}" type="datetimeFigureOut">
              <a:rPr lang="en-US" smtClean="0"/>
              <a:t>3/21/2018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268746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9C6CD0-AC23-4554-ABAF-CAA969B3E4E5}"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70922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9C6CD0-AC23-4554-ABAF-CAA969B3E4E5}" type="datetimeFigureOut">
              <a:rPr lang="en-US" smtClean="0"/>
              <a:t>3/21/2018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91881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9C6CD0-AC23-4554-ABAF-CAA969B3E4E5}" type="datetimeFigureOut">
              <a:rPr lang="en-US" smtClean="0"/>
              <a:t>3/21/2018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229418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C6CD0-AC23-4554-ABAF-CAA969B3E4E5}" type="datetimeFigureOut">
              <a:rPr lang="en-US" smtClean="0"/>
              <a:t>3/21/2018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220537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9C6CD0-AC23-4554-ABAF-CAA969B3E4E5}"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97093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9C6CD0-AC23-4554-ABAF-CAA969B3E4E5}" type="datetimeFigureOut">
              <a:rPr lang="en-US" smtClean="0"/>
              <a:t>3/21/2018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48425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C6CD0-AC23-4554-ABAF-CAA969B3E4E5}" type="datetimeFigureOut">
              <a:rPr lang="en-US" smtClean="0"/>
              <a:t>3/21/2018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E2833-718A-4389-A48C-41448ED8B886}" type="slidenum">
              <a:rPr lang="en-US" smtClean="0"/>
              <a:t>‹#›</a:t>
            </a:fld>
            <a:endParaRPr lang="en-US"/>
          </a:p>
        </p:txBody>
      </p:sp>
    </p:spTree>
    <p:extLst>
      <p:ext uri="{BB962C8B-B14F-4D97-AF65-F5344CB8AC3E}">
        <p14:creationId xmlns:p14="http://schemas.microsoft.com/office/powerpoint/2010/main" val="564943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png"/><Relationship Id="rId7"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237312"/>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779912" y="908720"/>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5536" y="1666543"/>
            <a:ext cx="6264696" cy="2554545"/>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VALIDACIÓN DE PARAMETRIZACIONES DE CAPA LÍMITE UTILIZANDO DATOS DE RADAR</a:t>
            </a:r>
            <a:endParaRPr lang="en-US" sz="4000" b="1" dirty="0">
              <a:solidFill>
                <a:schemeClr val="bg1"/>
              </a:solidFill>
              <a:latin typeface="Cooper Hewitt" pitchFamily="2" charset="0"/>
              <a:ea typeface="Cooper Hewitt" pitchFamily="2" charset="0"/>
            </a:endParaRPr>
          </a:p>
        </p:txBody>
      </p:sp>
      <p:sp>
        <p:nvSpPr>
          <p:cNvPr id="2" name="TextBox 1"/>
          <p:cNvSpPr txBox="1"/>
          <p:nvPr/>
        </p:nvSpPr>
        <p:spPr>
          <a:xfrm>
            <a:off x="395536" y="620688"/>
            <a:ext cx="3168352" cy="584775"/>
          </a:xfrm>
          <a:prstGeom prst="rect">
            <a:avLst/>
          </a:prstGeom>
          <a:noFill/>
        </p:spPr>
        <p:txBody>
          <a:bodyPr wrap="square" rtlCol="0">
            <a:spAutoFit/>
          </a:bodyPr>
          <a:lstStyle/>
          <a:p>
            <a:r>
              <a:rPr lang="en-US" sz="1600" b="1" dirty="0" err="1" smtClean="0">
                <a:solidFill>
                  <a:schemeClr val="bg1"/>
                </a:solidFill>
                <a:latin typeface="Cooper Hewitt" pitchFamily="2" charset="0"/>
                <a:ea typeface="Cooper Hewitt" pitchFamily="2" charset="0"/>
              </a:rPr>
              <a:t>Tesis</a:t>
            </a:r>
            <a:r>
              <a:rPr lang="en-US" sz="1600" b="1" dirty="0" smtClean="0">
                <a:solidFill>
                  <a:schemeClr val="bg1"/>
                </a:solidFill>
                <a:latin typeface="Cooper Hewitt" pitchFamily="2" charset="0"/>
                <a:ea typeface="Cooper Hewitt" pitchFamily="2" charset="0"/>
              </a:rPr>
              <a:t> de </a:t>
            </a:r>
            <a:r>
              <a:rPr lang="en-US" sz="1600" b="1" dirty="0" err="1" smtClean="0">
                <a:solidFill>
                  <a:schemeClr val="bg1"/>
                </a:solidFill>
                <a:latin typeface="Cooper Hewitt" pitchFamily="2" charset="0"/>
                <a:ea typeface="Cooper Hewitt" pitchFamily="2" charset="0"/>
              </a:rPr>
              <a:t>Licenciatura</a:t>
            </a:r>
            <a:r>
              <a:rPr lang="en-US" sz="1600" b="1" dirty="0" smtClean="0">
                <a:solidFill>
                  <a:schemeClr val="bg1"/>
                </a:solidFill>
                <a:latin typeface="Cooper Hewitt" pitchFamily="2" charset="0"/>
                <a:ea typeface="Cooper Hewitt" pitchFamily="2" charset="0"/>
              </a:rPr>
              <a:t> en </a:t>
            </a:r>
            <a:r>
              <a:rPr lang="en-US" sz="1600" b="1" dirty="0" err="1" smtClean="0">
                <a:solidFill>
                  <a:schemeClr val="bg1"/>
                </a:solidFill>
                <a:latin typeface="Cooper Hewitt" pitchFamily="2" charset="0"/>
                <a:ea typeface="Cooper Hewitt" pitchFamily="2" charset="0"/>
              </a:rPr>
              <a:t>Ciencias</a:t>
            </a:r>
            <a:r>
              <a:rPr lang="en-US" sz="1600" b="1" dirty="0" smtClean="0">
                <a:solidFill>
                  <a:schemeClr val="bg1"/>
                </a:solidFill>
                <a:latin typeface="Cooper Hewitt" pitchFamily="2" charset="0"/>
                <a:ea typeface="Cooper Hewitt" pitchFamily="2" charset="0"/>
              </a:rPr>
              <a:t> de la </a:t>
            </a:r>
            <a:r>
              <a:rPr lang="en-US" sz="1600" b="1" dirty="0" err="1" smtClean="0">
                <a:solidFill>
                  <a:schemeClr val="bg1"/>
                </a:solidFill>
                <a:latin typeface="Cooper Hewitt" pitchFamily="2" charset="0"/>
                <a:ea typeface="Cooper Hewitt" pitchFamily="2" charset="0"/>
              </a:rPr>
              <a:t>Atmósfera</a:t>
            </a:r>
            <a:endParaRPr lang="en-US" sz="1600" b="1" dirty="0">
              <a:solidFill>
                <a:schemeClr val="bg1"/>
              </a:solidFill>
              <a:latin typeface="Cooper Hewitt" pitchFamily="2" charset="0"/>
              <a:ea typeface="Cooper Hewitt" pitchFamily="2" charset="0"/>
            </a:endParaRPr>
          </a:p>
        </p:txBody>
      </p:sp>
      <p:sp>
        <p:nvSpPr>
          <p:cNvPr id="7" name="TextBox 6"/>
          <p:cNvSpPr txBox="1"/>
          <p:nvPr/>
        </p:nvSpPr>
        <p:spPr>
          <a:xfrm>
            <a:off x="395536" y="4932457"/>
            <a:ext cx="6066420" cy="646331"/>
          </a:xfrm>
          <a:prstGeom prst="rect">
            <a:avLst/>
          </a:prstGeom>
          <a:noFill/>
        </p:spPr>
        <p:txBody>
          <a:bodyPr wrap="square" rtlCol="0">
            <a:spAutoFit/>
          </a:bodyPr>
          <a:lstStyle/>
          <a:p>
            <a:r>
              <a:rPr lang="en-US" dirty="0" err="1" smtClean="0">
                <a:solidFill>
                  <a:schemeClr val="bg1"/>
                </a:solidFill>
                <a:latin typeface="Cooper Hewitt" pitchFamily="2" charset="0"/>
                <a:ea typeface="Cooper Hewitt" pitchFamily="2" charset="0"/>
              </a:rPr>
              <a:t>Tesista</a:t>
            </a:r>
            <a:r>
              <a:rPr lang="en-US" dirty="0" smtClean="0">
                <a:solidFill>
                  <a:schemeClr val="bg1"/>
                </a:solidFill>
                <a:latin typeface="Cooper Hewitt" pitchFamily="2" charset="0"/>
                <a:ea typeface="Cooper Hewitt" pitchFamily="2" charset="0"/>
              </a:rPr>
              <a:t>: Paola  Corrales</a:t>
            </a:r>
          </a:p>
          <a:p>
            <a:r>
              <a:rPr lang="en-US" dirty="0" err="1" smtClean="0">
                <a:solidFill>
                  <a:schemeClr val="bg1"/>
                </a:solidFill>
                <a:latin typeface="Cooper Hewitt" pitchFamily="2" charset="0"/>
                <a:ea typeface="Cooper Hewitt" pitchFamily="2" charset="0"/>
              </a:rPr>
              <a:t>Directores</a:t>
            </a:r>
            <a:r>
              <a:rPr lang="en-US" dirty="0" smtClean="0">
                <a:solidFill>
                  <a:schemeClr val="bg1"/>
                </a:solidFill>
                <a:latin typeface="Cooper Hewitt" pitchFamily="2" charset="0"/>
                <a:ea typeface="Cooper Hewitt" pitchFamily="2" charset="0"/>
              </a:rPr>
              <a:t>: Juan Ruiz y Marisa </a:t>
            </a:r>
            <a:r>
              <a:rPr lang="en-US" dirty="0" err="1" smtClean="0">
                <a:solidFill>
                  <a:schemeClr val="bg1"/>
                </a:solidFill>
                <a:latin typeface="Cooper Hewitt" pitchFamily="2" charset="0"/>
                <a:ea typeface="Cooper Hewitt" pitchFamily="2" charset="0"/>
              </a:rPr>
              <a:t>Gassmann</a:t>
            </a:r>
            <a:endParaRPr lang="en-US" dirty="0">
              <a:solidFill>
                <a:schemeClr val="bg1"/>
              </a:solidFill>
              <a:latin typeface="Cooper Hewitt" pitchFamily="2" charset="0"/>
              <a:ea typeface="Cooper Hewitt" pitchFamily="2" charset="0"/>
            </a:endParaRPr>
          </a:p>
        </p:txBody>
      </p:sp>
      <p:pic>
        <p:nvPicPr>
          <p:cNvPr id="1026" name="Picture 2" descr="Z:\home\pao\Dropbox\Tesis\tesis-VAD\Tesis\logoDCA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0378" y="4803864"/>
            <a:ext cx="1069974" cy="1080000"/>
          </a:xfrm>
          <a:prstGeom prst="ellipse">
            <a:avLst/>
          </a:prstGeom>
          <a:noFill/>
          <a:extLst>
            <a:ext uri="{909E8E84-426E-40DD-AFC4-6F175D3DCCD1}">
              <a14:hiddenFill xmlns:a14="http://schemas.microsoft.com/office/drawing/2010/main">
                <a:solidFill>
                  <a:srgbClr val="FFFFFF"/>
                </a:solidFill>
              </a14:hiddenFill>
            </a:ext>
          </a:extLst>
        </p:spPr>
      </p:pic>
      <p:pic>
        <p:nvPicPr>
          <p:cNvPr id="1027" name="Picture 3" descr="Z:\home\pao\Dropbox\Tesis\tesis-VAD\Tesis\logoUB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4803864"/>
            <a:ext cx="1080000" cy="108000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3490" y="6390431"/>
            <a:ext cx="4104456" cy="276999"/>
          </a:xfrm>
          <a:prstGeom prst="rect">
            <a:avLst/>
          </a:prstGeom>
          <a:noFill/>
        </p:spPr>
        <p:txBody>
          <a:bodyPr wrap="square" rtlCol="0">
            <a:spAutoFit/>
          </a:bodyPr>
          <a:lstStyle/>
          <a:p>
            <a:r>
              <a:rPr lang="en-US" sz="1200" dirty="0" smtClean="0">
                <a:latin typeface="Cooper Hewitt" pitchFamily="2" charset="0"/>
                <a:ea typeface="Cooper Hewitt" pitchFamily="2" charset="0"/>
              </a:rPr>
              <a:t>22 de </a:t>
            </a:r>
            <a:r>
              <a:rPr lang="en-US" sz="1200" dirty="0" err="1" smtClean="0">
                <a:latin typeface="Cooper Hewitt" pitchFamily="2" charset="0"/>
                <a:ea typeface="Cooper Hewitt" pitchFamily="2" charset="0"/>
              </a:rPr>
              <a:t>marzo</a:t>
            </a:r>
            <a:r>
              <a:rPr lang="en-US" sz="1200" dirty="0" smtClean="0">
                <a:latin typeface="Cooper Hewitt" pitchFamily="2" charset="0"/>
                <a:ea typeface="Cooper Hewitt" pitchFamily="2" charset="0"/>
              </a:rPr>
              <a:t> de 2018</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2978141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p:sp>
        <p:nvSpPr>
          <p:cNvPr id="9" name="TextBox 8"/>
          <p:cNvSpPr txBox="1"/>
          <p:nvPr/>
        </p:nvSpPr>
        <p:spPr>
          <a:xfrm>
            <a:off x="971600" y="4636874"/>
            <a:ext cx="3024336" cy="1600438"/>
          </a:xfrm>
          <a:prstGeom prst="rect">
            <a:avLst/>
          </a:prstGeom>
          <a:noFill/>
        </p:spPr>
        <p:txBody>
          <a:bodyPr wrap="square" rtlCol="0">
            <a:spAutoFit/>
          </a:bodyPr>
          <a:lstStyle/>
          <a:p>
            <a:pPr algn="r"/>
            <a:r>
              <a:rPr lang="es-ES" sz="1400" dirty="0">
                <a:latin typeface="PT Sans" pitchFamily="34" charset="0"/>
                <a:ea typeface="PT Sans" pitchFamily="34" charset="0"/>
              </a:rPr>
              <a:t>Velocidad del viento (m/s) en función de la altura para cada anillo </a:t>
            </a:r>
            <a:r>
              <a:rPr lang="es-ES" sz="1400" dirty="0" smtClean="0">
                <a:latin typeface="PT Sans" pitchFamily="34" charset="0"/>
                <a:ea typeface="PT Sans" pitchFamily="34" charset="0"/>
              </a:rPr>
              <a:t>individual calculada </a:t>
            </a:r>
            <a:r>
              <a:rPr lang="es-ES" sz="1400" dirty="0">
                <a:latin typeface="PT Sans" pitchFamily="34" charset="0"/>
                <a:ea typeface="PT Sans" pitchFamily="34" charset="0"/>
              </a:rPr>
              <a:t>con VAD (puntos) y el perfil vertical obtenido luego del promedio pesado (línea</a:t>
            </a:r>
            <a:r>
              <a:rPr lang="es-ES" sz="1400" dirty="0" smtClean="0">
                <a:latin typeface="PT Sans" pitchFamily="34" charset="0"/>
                <a:ea typeface="PT Sans" pitchFamily="34" charset="0"/>
              </a:rPr>
              <a:t>). En </a:t>
            </a:r>
            <a:r>
              <a:rPr lang="es-ES" sz="1400" dirty="0">
                <a:latin typeface="PT Sans" pitchFamily="34" charset="0"/>
                <a:ea typeface="PT Sans" pitchFamily="34" charset="0"/>
              </a:rPr>
              <a:t>colores se muestra el </a:t>
            </a:r>
            <a:r>
              <a:rPr lang="es-ES" sz="1400" dirty="0" err="1">
                <a:latin typeface="PT Sans" pitchFamily="34" charset="0"/>
                <a:ea typeface="PT Sans" pitchFamily="34" charset="0"/>
              </a:rPr>
              <a:t>rmse</a:t>
            </a:r>
            <a:r>
              <a:rPr lang="es-ES" sz="1400" dirty="0">
                <a:latin typeface="PT Sans" pitchFamily="34" charset="0"/>
                <a:ea typeface="PT Sans" pitchFamily="34" charset="0"/>
              </a:rPr>
              <a:t> a (m/s) de cada anillo</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611560" y="2107941"/>
                <a:ext cx="1420261" cy="6746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b="0" i="1" smtClean="0">
                              <a:latin typeface="Cambria Math"/>
                            </a:rPr>
                            <m:t>𝑉</m:t>
                          </m:r>
                        </m:e>
                      </m:acc>
                      <m:r>
                        <a:rPr lang="en-US" b="0" i="1" smtClean="0">
                          <a:latin typeface="Cambria Math"/>
                        </a:rPr>
                        <m:t>= </m:t>
                      </m:r>
                      <m:f>
                        <m:fPr>
                          <m:ctrlPr>
                            <a:rPr lang="en-US" b="0" i="1" smtClean="0">
                              <a:latin typeface="Cambria Math"/>
                            </a:rPr>
                          </m:ctrlPr>
                        </m:fPr>
                        <m:num>
                          <m:nary>
                            <m:naryPr>
                              <m:chr m:val="∑"/>
                              <m:subHide m:val="on"/>
                              <m:supHide m:val="on"/>
                              <m:ctrlPr>
                                <a:rPr lang="en-US" b="0" i="1" smtClean="0">
                                  <a:latin typeface="Cambria Math"/>
                                </a:rPr>
                              </m:ctrlPr>
                            </m:naryPr>
                            <m:sub/>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 </m:t>
                                  </m:r>
                                  <m:r>
                                    <a:rPr lang="en-US" b="0" i="1" smtClean="0">
                                      <a:latin typeface="Cambria Math"/>
                                    </a:rPr>
                                    <m:t>𝑉</m:t>
                                  </m:r>
                                </m:e>
                                <m:sub>
                                  <m:r>
                                    <a:rPr lang="en-US" b="0" i="1" smtClean="0">
                                      <a:latin typeface="Cambria Math"/>
                                    </a:rPr>
                                    <m:t>𝑖</m:t>
                                  </m:r>
                                </m:sub>
                              </m:sSub>
                            </m:e>
                          </m:nary>
                        </m:num>
                        <m:den>
                          <m:nary>
                            <m:naryPr>
                              <m:chr m:val="∑"/>
                              <m:subHide m:val="on"/>
                              <m:supHide m:val="on"/>
                              <m:ctrlPr>
                                <a:rPr lang="en-US" i="1">
                                  <a:latin typeface="Cambria Math"/>
                                </a:rPr>
                              </m:ctrlPr>
                            </m:naryPr>
                            <m:sub/>
                            <m:sup/>
                            <m:e>
                              <m:sSub>
                                <m:sSubPr>
                                  <m:ctrlPr>
                                    <a:rPr lang="en-US" i="1">
                                      <a:latin typeface="Cambria Math"/>
                                    </a:rPr>
                                  </m:ctrlPr>
                                </m:sSubPr>
                                <m:e>
                                  <m:r>
                                    <a:rPr lang="en-US" i="1">
                                      <a:latin typeface="Cambria Math"/>
                                    </a:rPr>
                                    <m:t>𝑤</m:t>
                                  </m:r>
                                </m:e>
                                <m:sub>
                                  <m:r>
                                    <a:rPr lang="en-US" b="0" i="1" smtClean="0">
                                      <a:latin typeface="Cambria Math"/>
                                    </a:rPr>
                                    <m:t>𝑖</m:t>
                                  </m:r>
                                </m:sub>
                              </m:sSub>
                            </m:e>
                          </m:nary>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11560" y="2107941"/>
                <a:ext cx="1420261" cy="674672"/>
              </a:xfrm>
              <a:prstGeom prst="rect">
                <a:avLst/>
              </a:prstGeom>
              <a:blipFill rotWithShape="1">
                <a:blip r:embed="rId5"/>
                <a:stretch>
                  <a:fillRect r="-5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9552" y="2913412"/>
                <a:ext cx="1963678" cy="6596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𝑟𝑚𝑠</m:t>
                          </m:r>
                          <m:sSub>
                            <m:sSubPr>
                              <m:ctrlPr>
                                <a:rPr lang="en-US" b="0" i="1" smtClean="0">
                                  <a:latin typeface="Cambria Math"/>
                                </a:rPr>
                              </m:ctrlPr>
                            </m:sSubPr>
                            <m:e>
                              <m:r>
                                <a:rPr lang="en-US" b="0" i="1" smtClean="0">
                                  <a:latin typeface="Cambria Math"/>
                                </a:rPr>
                                <m:t>𝑒</m:t>
                              </m:r>
                            </m:e>
                            <m:sub>
                              <m:r>
                                <a:rPr lang="en-US" b="0" i="1" smtClean="0">
                                  <a:latin typeface="Cambria Math"/>
                                </a:rPr>
                                <m:t>𝑎𝑖</m:t>
                              </m:r>
                            </m:sub>
                          </m:sSub>
                          <m:r>
                            <a:rPr lang="en-US" b="0" i="1" smtClean="0">
                              <a:latin typeface="Cambria Math"/>
                            </a:rPr>
                            <m:t>+</m:t>
                          </m:r>
                          <m:sSub>
                            <m:sSubPr>
                              <m:ctrlPr>
                                <a:rPr lang="en-US" b="0" i="1" smtClean="0">
                                  <a:latin typeface="Cambria Math"/>
                                </a:rPr>
                              </m:ctrlPr>
                            </m:sSubPr>
                            <m:e>
                              <m:r>
                                <a:rPr lang="en-US" b="0" i="1" smtClean="0">
                                  <a:latin typeface="Cambria Math"/>
                                </a:rPr>
                                <m:t>𝑟</m:t>
                              </m:r>
                            </m:e>
                            <m:sub>
                              <m:r>
                                <a:rPr lang="en-US" b="0" i="1" smtClean="0">
                                  <a:latin typeface="Cambria Math"/>
                                </a:rPr>
                                <m:t>𝑖</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9552" y="2913412"/>
                <a:ext cx="1963678" cy="659604"/>
              </a:xfrm>
              <a:prstGeom prst="rect">
                <a:avLst/>
              </a:prstGeom>
              <a:blipFill rotWithShape="1">
                <a:blip r:embed="rId6"/>
                <a:stretch>
                  <a:fillRect r="-3416"/>
                </a:stretch>
              </a:blipFill>
            </p:spPr>
            <p:txBody>
              <a:bodyPr/>
              <a:lstStyle/>
              <a:p>
                <a:r>
                  <a:rPr lang="en-US">
                    <a:noFill/>
                  </a:rPr>
                  <a:t> </a:t>
                </a:r>
              </a:p>
            </p:txBody>
          </p:sp>
        </mc:Fallback>
      </mc:AlternateContent>
      <p:sp>
        <p:nvSpPr>
          <p:cNvPr id="11" name="TextBox 10"/>
          <p:cNvSpPr txBox="1"/>
          <p:nvPr/>
        </p:nvSpPr>
        <p:spPr>
          <a:xfrm>
            <a:off x="611560" y="134076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PERFÍL FINAL</a:t>
            </a:r>
            <a:endParaRPr lang="en-US" dirty="0" smtClean="0">
              <a:latin typeface="Cooper Hewitt" pitchFamily="2" charset="0"/>
              <a:ea typeface="Cooper Hewitt" pitchFamily="2" charset="0"/>
            </a:endParaRPr>
          </a:p>
        </p:txBody>
      </p:sp>
      <p:pic>
        <p:nvPicPr>
          <p:cNvPr id="3078" name="Picture 6" descr="Z:\home\pao\Dropbox\Tesis\tesis-VAD\Tesis\Defensa\Fig\evad-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2276872"/>
            <a:ext cx="4639458" cy="398713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Z:\home\pao\Dropbox\Tesis\tesis-VAD\Tesis\Defensa\Fig\evad-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2276872"/>
            <a:ext cx="4639458" cy="398713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057800" y="1348026"/>
            <a:ext cx="2808312" cy="784830"/>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CONTROLES DE CALIDAD</a:t>
            </a:r>
          </a:p>
          <a:p>
            <a:pPr marL="285750" indent="-285750">
              <a:lnSpc>
                <a:spcPct val="150000"/>
              </a:lnSpc>
              <a:buFont typeface="Arial"/>
              <a:buChar char="•"/>
            </a:pPr>
            <a:r>
              <a:rPr lang="en-US" dirty="0" err="1" smtClean="0">
                <a:latin typeface="Cooper Hewitt" pitchFamily="2" charset="0"/>
                <a:ea typeface="Cooper Hewitt" pitchFamily="2" charset="0"/>
              </a:rPr>
              <a:t>Consistencia</a:t>
            </a:r>
            <a:r>
              <a:rPr lang="en-US" dirty="0" smtClean="0">
                <a:latin typeface="Cooper Hewitt" pitchFamily="2" charset="0"/>
                <a:ea typeface="Cooper Hewitt" pitchFamily="2" charset="0"/>
              </a:rPr>
              <a:t> temporal</a:t>
            </a:r>
            <a:endParaRPr lang="en-US" b="1" dirty="0">
              <a:solidFill>
                <a:srgbClr val="21908C"/>
              </a:solidFill>
              <a:latin typeface="Cooper Hewitt" pitchFamily="2" charset="0"/>
              <a:ea typeface="Cooper Hewitt" pitchFamily="2" charset="0"/>
            </a:endParaRPr>
          </a:p>
        </p:txBody>
      </p:sp>
    </p:spTree>
    <p:extLst>
      <p:ext uri="{BB962C8B-B14F-4D97-AF65-F5344CB8AC3E}">
        <p14:creationId xmlns:p14="http://schemas.microsoft.com/office/powerpoint/2010/main" val="277113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fade">
                                      <p:cBhvr>
                                        <p:cTn id="7"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p:sp>
        <p:nvSpPr>
          <p:cNvPr id="11" name="TextBox 10"/>
          <p:cNvSpPr txBox="1"/>
          <p:nvPr/>
        </p:nvSpPr>
        <p:spPr>
          <a:xfrm>
            <a:off x="611560" y="134076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PRUEBAS DE VALIDACIÓN</a:t>
            </a:r>
          </a:p>
        </p:txBody>
      </p:sp>
      <p:sp>
        <p:nvSpPr>
          <p:cNvPr id="12" name="TextBox 11"/>
          <p:cNvSpPr txBox="1"/>
          <p:nvPr/>
        </p:nvSpPr>
        <p:spPr>
          <a:xfrm>
            <a:off x="453601" y="1916832"/>
            <a:ext cx="2894263" cy="1985159"/>
          </a:xfrm>
          <a:prstGeom prst="rect">
            <a:avLst/>
          </a:prstGeom>
          <a:noFill/>
        </p:spPr>
        <p:txBody>
          <a:bodyPr wrap="square" rtlCol="0">
            <a:spAutoFit/>
          </a:bodyPr>
          <a:lstStyle/>
          <a:p>
            <a:pPr marL="285750" indent="-285750">
              <a:lnSpc>
                <a:spcPct val="150000"/>
              </a:lnSpc>
              <a:buFont typeface="Arial"/>
              <a:buChar char="•"/>
            </a:pPr>
            <a:r>
              <a:rPr lang="en-US" sz="1600" dirty="0" smtClean="0">
                <a:latin typeface="Cooper Hewitt" pitchFamily="2" charset="0"/>
                <a:ea typeface="Cooper Hewitt" pitchFamily="2" charset="0"/>
              </a:rPr>
              <a:t>Sin </a:t>
            </a: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smtClean="0">
                <a:latin typeface="Cooper Hewitt" pitchFamily="2" charset="0"/>
                <a:ea typeface="Cooper Hewitt" pitchFamily="2" charset="0"/>
              </a:rPr>
              <a:t>Con </a:t>
            </a: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r>
              <a:rPr lang="en-US" sz="1600" dirty="0" smtClean="0">
                <a:latin typeface="Cooper Hewitt" pitchFamily="2" charset="0"/>
                <a:ea typeface="Cooper Hewitt" pitchFamily="2" charset="0"/>
              </a:rPr>
              <a:t> + </a:t>
            </a:r>
            <a:r>
              <a:rPr lang="en-US" sz="1600" dirty="0" err="1" smtClean="0">
                <a:latin typeface="Cooper Hewitt" pitchFamily="2" charset="0"/>
                <a:ea typeface="Cooper Hewitt" pitchFamily="2" charset="0"/>
              </a:rPr>
              <a:t>Datos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Faltantes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err="1" smtClean="0">
                <a:latin typeface="Cooper Hewitt" pitchFamily="2" charset="0"/>
                <a:ea typeface="Cooper Hewitt" pitchFamily="2" charset="0"/>
              </a:rPr>
              <a:t>Datos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reales</a:t>
            </a:r>
            <a:endParaRPr lang="en-US" sz="1600" dirty="0">
              <a:latin typeface="Cooper Hewitt" pitchFamily="2" charset="0"/>
              <a:ea typeface="Cooper Hewitt" pitchFamily="2" charset="0"/>
            </a:endParaRPr>
          </a:p>
        </p:txBody>
      </p:sp>
      <p:grpSp>
        <p:nvGrpSpPr>
          <p:cNvPr id="3" name="Group 2"/>
          <p:cNvGrpSpPr/>
          <p:nvPr/>
        </p:nvGrpSpPr>
        <p:grpSpPr>
          <a:xfrm>
            <a:off x="827585" y="2276872"/>
            <a:ext cx="8109758" cy="3960440"/>
            <a:chOff x="827585" y="2276872"/>
            <a:chExt cx="8109758" cy="3960440"/>
          </a:xfrm>
        </p:grpSpPr>
        <p:sp>
          <p:nvSpPr>
            <p:cNvPr id="8" name="TextBox 7"/>
            <p:cNvSpPr txBox="1"/>
            <p:nvPr/>
          </p:nvSpPr>
          <p:spPr>
            <a:xfrm>
              <a:off x="827585" y="4564866"/>
              <a:ext cx="2232247" cy="1600438"/>
            </a:xfrm>
            <a:prstGeom prst="rect">
              <a:avLst/>
            </a:prstGeom>
            <a:noFill/>
          </p:spPr>
          <p:txBody>
            <a:bodyPr wrap="square" rtlCol="0">
              <a:spAutoFit/>
            </a:bodyPr>
            <a:lstStyle/>
            <a:p>
              <a:pPr algn="r"/>
              <a:r>
                <a:rPr lang="es-ES" sz="1400" dirty="0">
                  <a:latin typeface="PT Sans" pitchFamily="34" charset="0"/>
                  <a:ea typeface="PT Sans" pitchFamily="34" charset="0"/>
                </a:rPr>
                <a:t>Viento medio (m/s) en función de la altura a partir del sondeo, y las </a:t>
              </a:r>
              <a:r>
                <a:rPr lang="es-ES" sz="1400" dirty="0" smtClean="0">
                  <a:latin typeface="PT Sans" pitchFamily="34" charset="0"/>
                  <a:ea typeface="PT Sans" pitchFamily="34" charset="0"/>
                </a:rPr>
                <a:t>distintas pruebas </a:t>
              </a:r>
              <a:r>
                <a:rPr lang="es-ES" sz="1400" dirty="0">
                  <a:latin typeface="PT Sans" pitchFamily="34" charset="0"/>
                  <a:ea typeface="PT Sans" pitchFamily="34" charset="0"/>
                </a:rPr>
                <a:t>de validación (a) y detalle ampliado del máximo en niveles bajos (b).</a:t>
              </a:r>
              <a:endParaRPr lang="en-US" sz="1400" dirty="0">
                <a:latin typeface="PT Sans" pitchFamily="34" charset="0"/>
                <a:ea typeface="PT Sans" pitchFamily="34" charset="0"/>
              </a:endParaRPr>
            </a:p>
          </p:txBody>
        </p:sp>
        <p:pic>
          <p:nvPicPr>
            <p:cNvPr id="4102" name="Picture 6" descr="Z:\home\pao\Dropbox\Tesis\tesis-VAD\Tesis\Defensa\Fig\validacion-perfi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785" y="2276872"/>
              <a:ext cx="2932430" cy="394445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Z:\home\pao\Dropbox\Tesis\tesis-VAD\Tesis\Defensa\Fig\validacion-perfi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2292858"/>
              <a:ext cx="2853175" cy="39444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26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VAD</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chemeClr val="bg1"/>
                </a:solidFill>
                <a:latin typeface="Cooper Hewitt" pitchFamily="2" charset="0"/>
                <a:ea typeface="Cooper Hewitt" pitchFamily="2" charset="0"/>
              </a:rPr>
              <a:t>Análisis</a:t>
            </a:r>
            <a:r>
              <a:rPr lang="en-US" sz="1200" b="1" dirty="0">
                <a:solidFill>
                  <a:schemeClr val="bg1"/>
                </a:solidFill>
                <a:latin typeface="Cooper Hewitt" pitchFamily="2" charset="0"/>
                <a:ea typeface="Cooper Hewitt" pitchFamily="2" charset="0"/>
              </a:rPr>
              <a:t> de </a:t>
            </a:r>
            <a:r>
              <a:rPr lang="en-US" sz="1200" b="1" dirty="0" err="1">
                <a:solidFill>
                  <a:schemeClr val="bg1"/>
                </a:solidFill>
                <a:latin typeface="Cooper Hewitt" pitchFamily="2" charset="0"/>
                <a:ea typeface="Cooper Hewitt" pitchFamily="2" charset="0"/>
              </a:rPr>
              <a:t>las</a:t>
            </a:r>
            <a:r>
              <a:rPr lang="en-US" sz="1200" b="1" dirty="0">
                <a:solidFill>
                  <a:schemeClr val="bg1"/>
                </a:solidFill>
                <a:latin typeface="Cooper Hewitt" pitchFamily="2" charset="0"/>
                <a:ea typeface="Cooper Hewitt" pitchFamily="2" charset="0"/>
              </a:rPr>
              <a:t> </a:t>
            </a:r>
            <a:r>
              <a:rPr lang="en-US" sz="1200" b="1" dirty="0" err="1">
                <a:solidFill>
                  <a:schemeClr val="bg1"/>
                </a:solidFill>
                <a:latin typeface="Cooper Hewitt" pitchFamily="2" charset="0"/>
                <a:ea typeface="Cooper Hewitt" pitchFamily="2" charset="0"/>
              </a:rPr>
              <a:t>observaciones</a:t>
            </a:r>
            <a:endParaRPr lang="en-US" sz="1200" b="1" dirty="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Conclusiones</a:t>
            </a:r>
            <a:endParaRPr lang="en-US" sz="1200" b="1" dirty="0">
              <a:latin typeface="Cooper Hewitt" pitchFamily="2" charset="0"/>
              <a:ea typeface="Cooper Hewitt" pitchFamily="2" charset="0"/>
            </a:endParaRPr>
          </a:p>
        </p:txBody>
      </p:sp>
      <p:sp>
        <p:nvSpPr>
          <p:cNvPr id="9" name="TextBox 8"/>
          <p:cNvSpPr txBox="1"/>
          <p:nvPr/>
        </p:nvSpPr>
        <p:spPr>
          <a:xfrm>
            <a:off x="611560" y="2492896"/>
            <a:ext cx="7848872" cy="1785104"/>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El </a:t>
            </a:r>
            <a:r>
              <a:rPr lang="es-ES" sz="2000" dirty="0">
                <a:solidFill>
                  <a:schemeClr val="bg1"/>
                </a:solidFill>
                <a:latin typeface="PT Sans" pitchFamily="34" charset="0"/>
                <a:ea typeface="PT Sans" pitchFamily="34" charset="0"/>
              </a:rPr>
              <a:t>algoritmo tiene un buen </a:t>
            </a:r>
            <a:r>
              <a:rPr lang="es-ES" sz="2000" dirty="0" smtClean="0">
                <a:solidFill>
                  <a:schemeClr val="bg1"/>
                </a:solidFill>
                <a:latin typeface="PT Sans" pitchFamily="34" charset="0"/>
                <a:ea typeface="PT Sans" pitchFamily="34" charset="0"/>
              </a:rPr>
              <a:t>desempeño al estimar el perfil vertical de viento.</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No es particularmente sensible a errores aleatorios.</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presencia </a:t>
            </a:r>
            <a:r>
              <a:rPr lang="es-ES" sz="2000" dirty="0">
                <a:solidFill>
                  <a:schemeClr val="bg1"/>
                </a:solidFill>
                <a:latin typeface="PT Sans" pitchFamily="34" charset="0"/>
                <a:ea typeface="PT Sans" pitchFamily="34" charset="0"/>
              </a:rPr>
              <a:t>de datos faltantes genera un aumento en los </a:t>
            </a:r>
            <a:r>
              <a:rPr lang="es-ES" sz="2000" dirty="0" smtClean="0">
                <a:solidFill>
                  <a:schemeClr val="bg1"/>
                </a:solidFill>
                <a:latin typeface="PT Sans" pitchFamily="34" charset="0"/>
                <a:ea typeface="PT Sans" pitchFamily="34" charset="0"/>
              </a:rPr>
              <a:t>errores al estimar el perfil.</a:t>
            </a:r>
            <a:endParaRPr lang="en-US" sz="2000" dirty="0">
              <a:solidFill>
                <a:schemeClr val="bg1"/>
              </a:solidFill>
              <a:latin typeface="PT Sans" pitchFamily="34" charset="0"/>
              <a:ea typeface="PT Sans" pitchFamily="34" charset="0"/>
            </a:endParaRPr>
          </a:p>
        </p:txBody>
      </p:sp>
    </p:spTree>
    <p:extLst>
      <p:ext uri="{BB962C8B-B14F-4D97-AF65-F5344CB8AC3E}">
        <p14:creationId xmlns:p14="http://schemas.microsoft.com/office/powerpoint/2010/main" val="269878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8136904"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ANÁLISIS DE LAS OBSERVACIONES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Casos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estudio</a:t>
            </a:r>
            <a:endParaRPr lang="en-US" sz="1200" dirty="0">
              <a:latin typeface="Cooper Hewitt" pitchFamily="2" charset="0"/>
              <a:ea typeface="Cooper Hewitt" pitchFamily="2" charset="0"/>
            </a:endParaRPr>
          </a:p>
        </p:txBody>
      </p:sp>
      <p:sp>
        <p:nvSpPr>
          <p:cNvPr id="8" name="TextBox 7"/>
          <p:cNvSpPr txBox="1"/>
          <p:nvPr/>
        </p:nvSpPr>
        <p:spPr>
          <a:xfrm>
            <a:off x="611560" y="2090172"/>
            <a:ext cx="7920880" cy="1338828"/>
          </a:xfrm>
          <a:prstGeom prst="rect">
            <a:avLst/>
          </a:prstGeom>
          <a:noFill/>
        </p:spPr>
        <p:txBody>
          <a:bodyPr wrap="square" rtlCol="0">
            <a:spAutoFit/>
          </a:bodyPr>
          <a:lstStyle/>
          <a:p>
            <a:pPr marL="285750" indent="-285750">
              <a:lnSpc>
                <a:spcPct val="150000"/>
              </a:lnSpc>
              <a:buFont typeface="Arial"/>
              <a:buChar char="•"/>
            </a:pPr>
            <a:r>
              <a:rPr lang="en-US" dirty="0" err="1" smtClean="0">
                <a:latin typeface="Cooper Hewitt" pitchFamily="2" charset="0"/>
                <a:ea typeface="Cooper Hewitt" pitchFamily="2" charset="0"/>
              </a:rPr>
              <a:t>Cielos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despejados</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Días</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verano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Viento</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leve</a:t>
            </a:r>
            <a:r>
              <a:rPr lang="en-US" dirty="0" smtClean="0">
                <a:latin typeface="Cooper Hewitt" pitchFamily="2" charset="0"/>
                <a:ea typeface="Cooper Hewitt" pitchFamily="2" charset="0"/>
              </a:rPr>
              <a:t> a </a:t>
            </a:r>
            <a:r>
              <a:rPr lang="en-US" dirty="0" err="1" smtClean="0">
                <a:latin typeface="Cooper Hewitt" pitchFamily="2" charset="0"/>
                <a:ea typeface="Cooper Hewitt" pitchFamily="2" charset="0"/>
              </a:rPr>
              <a:t>moderado</a:t>
            </a:r>
            <a:endParaRPr lang="en-US" dirty="0" smtClean="0">
              <a:latin typeface="Cooper Hewitt" pitchFamily="2" charset="0"/>
              <a:ea typeface="Cooper Hewitt" pitchFamily="2" charset="0"/>
            </a:endParaRPr>
          </a:p>
        </p:txBody>
      </p:sp>
      <p:sp>
        <p:nvSpPr>
          <p:cNvPr id="9" name="TextBox 8"/>
          <p:cNvSpPr txBox="1"/>
          <p:nvPr/>
        </p:nvSpPr>
        <p:spPr>
          <a:xfrm>
            <a:off x="611560" y="170080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SITUACIONES DE INTERÉS</a:t>
            </a:r>
          </a:p>
        </p:txBody>
      </p:sp>
    </p:spTree>
    <p:extLst>
      <p:ext uri="{BB962C8B-B14F-4D97-AF65-F5344CB8AC3E}">
        <p14:creationId xmlns:p14="http://schemas.microsoft.com/office/powerpoint/2010/main" val="3741036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CASO 1: 14/01/2016</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Situación</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sinóptica</a:t>
            </a:r>
            <a:endParaRPr lang="en-US" sz="1200" dirty="0">
              <a:latin typeface="Cooper Hewitt" pitchFamily="2" charset="0"/>
              <a:ea typeface="Cooper Hewitt" pitchFamily="2" charset="0"/>
            </a:endParaRPr>
          </a:p>
        </p:txBody>
      </p:sp>
      <p:sp>
        <p:nvSpPr>
          <p:cNvPr id="2" name="TextBox 1"/>
          <p:cNvSpPr txBox="1"/>
          <p:nvPr/>
        </p:nvSpPr>
        <p:spPr>
          <a:xfrm>
            <a:off x="539552" y="5301208"/>
            <a:ext cx="3888432" cy="738664"/>
          </a:xfrm>
          <a:prstGeom prst="rect">
            <a:avLst/>
          </a:prstGeom>
          <a:noFill/>
        </p:spPr>
        <p:txBody>
          <a:bodyPr wrap="square" rtlCol="0">
            <a:spAutoFit/>
          </a:bodyPr>
          <a:lstStyle/>
          <a:p>
            <a:pPr algn="ctr"/>
            <a:r>
              <a:rPr lang="es-ES" sz="1400" dirty="0">
                <a:latin typeface="PT Sans" pitchFamily="34" charset="0"/>
                <a:ea typeface="PT Sans" pitchFamily="34" charset="0"/>
              </a:rPr>
              <a:t>Altura geopotencial (</a:t>
            </a:r>
            <a:r>
              <a:rPr lang="es-ES" sz="1400" dirty="0" err="1">
                <a:latin typeface="PT Sans" pitchFamily="34" charset="0"/>
                <a:ea typeface="PT Sans" pitchFamily="34" charset="0"/>
              </a:rPr>
              <a:t>mpg</a:t>
            </a:r>
            <a:r>
              <a:rPr lang="es-ES" sz="1400" dirty="0">
                <a:latin typeface="PT Sans" pitchFamily="34" charset="0"/>
                <a:ea typeface="PT Sans" pitchFamily="34" charset="0"/>
              </a:rPr>
              <a:t>) en 1000 </a:t>
            </a:r>
            <a:r>
              <a:rPr lang="es-ES" sz="1400" dirty="0" err="1">
                <a:latin typeface="PT Sans" pitchFamily="34" charset="0"/>
                <a:ea typeface="PT Sans" pitchFamily="34" charset="0"/>
              </a:rPr>
              <a:t>hPa</a:t>
            </a:r>
            <a:r>
              <a:rPr lang="es-ES" sz="1400" dirty="0">
                <a:latin typeface="PT Sans" pitchFamily="34" charset="0"/>
                <a:ea typeface="PT Sans" pitchFamily="34" charset="0"/>
              </a:rPr>
              <a:t> para </a:t>
            </a:r>
            <a:r>
              <a:rPr lang="es-ES" sz="1400" dirty="0" smtClean="0">
                <a:latin typeface="PT Sans" pitchFamily="34" charset="0"/>
                <a:ea typeface="PT Sans" pitchFamily="34" charset="0"/>
              </a:rPr>
              <a:t>las </a:t>
            </a:r>
            <a:r>
              <a:rPr lang="es-ES" sz="1400" dirty="0">
                <a:latin typeface="PT Sans" pitchFamily="34" charset="0"/>
                <a:ea typeface="PT Sans" pitchFamily="34" charset="0"/>
              </a:rPr>
              <a:t>12 UTC del 14 </a:t>
            </a:r>
            <a:r>
              <a:rPr lang="es-ES" sz="1400" dirty="0" smtClean="0">
                <a:latin typeface="PT Sans" pitchFamily="34" charset="0"/>
                <a:ea typeface="PT Sans" pitchFamily="34" charset="0"/>
              </a:rPr>
              <a:t>de enero </a:t>
            </a:r>
            <a:r>
              <a:rPr lang="es-ES" sz="1400" dirty="0">
                <a:latin typeface="PT Sans" pitchFamily="34" charset="0"/>
                <a:ea typeface="PT Sans" pitchFamily="34" charset="0"/>
              </a:rPr>
              <a:t>de </a:t>
            </a:r>
            <a:r>
              <a:rPr lang="es-ES" sz="1400" dirty="0" smtClean="0">
                <a:latin typeface="PT Sans" pitchFamily="34" charset="0"/>
                <a:ea typeface="PT Sans" pitchFamily="34" charset="0"/>
              </a:rPr>
              <a:t>2016. </a:t>
            </a:r>
          </a:p>
          <a:p>
            <a:pPr algn="ctr"/>
            <a:r>
              <a:rPr lang="es-ES" sz="1400" dirty="0" smtClean="0">
                <a:latin typeface="PT Sans" pitchFamily="34" charset="0"/>
                <a:ea typeface="PT Sans" pitchFamily="34" charset="0"/>
              </a:rPr>
              <a:t>Datos </a:t>
            </a:r>
            <a:r>
              <a:rPr lang="es-ES" sz="1400" dirty="0">
                <a:latin typeface="PT Sans" pitchFamily="34" charset="0"/>
                <a:ea typeface="PT Sans" pitchFamily="34" charset="0"/>
              </a:rPr>
              <a:t>de </a:t>
            </a:r>
            <a:r>
              <a:rPr lang="es-ES" sz="1400" dirty="0" err="1" smtClean="0">
                <a:latin typeface="PT Sans" pitchFamily="34" charset="0"/>
                <a:ea typeface="PT Sans" pitchFamily="34" charset="0"/>
              </a:rPr>
              <a:t>Reanálisis</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p:sp>
        <p:nvSpPr>
          <p:cNvPr id="12" name="TextBox 11"/>
          <p:cNvSpPr txBox="1"/>
          <p:nvPr/>
        </p:nvSpPr>
        <p:spPr>
          <a:xfrm>
            <a:off x="4788024" y="4620255"/>
            <a:ext cx="3888432" cy="954107"/>
          </a:xfrm>
          <a:prstGeom prst="rect">
            <a:avLst/>
          </a:prstGeom>
          <a:noFill/>
        </p:spPr>
        <p:txBody>
          <a:bodyPr wrap="square" rtlCol="0">
            <a:spAutoFit/>
          </a:bodyPr>
          <a:lstStyle/>
          <a:p>
            <a:pPr algn="ctr"/>
            <a:r>
              <a:rPr lang="es-ES" sz="1400" dirty="0" smtClean="0">
                <a:latin typeface="PT Sans" pitchFamily="34" charset="0"/>
                <a:ea typeface="PT Sans" pitchFamily="34" charset="0"/>
              </a:rPr>
              <a:t>Temperatura </a:t>
            </a:r>
            <a:r>
              <a:rPr lang="es-ES" sz="1400" dirty="0">
                <a:latin typeface="PT Sans" pitchFamily="34" charset="0"/>
                <a:ea typeface="PT Sans" pitchFamily="34" charset="0"/>
              </a:rPr>
              <a:t>(°C) y humedad específica observadas por la estación meteorológica </a:t>
            </a:r>
            <a:r>
              <a:rPr lang="es-ES" sz="1400" dirty="0" smtClean="0">
                <a:latin typeface="PT Sans" pitchFamily="34" charset="0"/>
                <a:ea typeface="PT Sans" pitchFamily="34" charset="0"/>
              </a:rPr>
              <a:t>Paraná. El sombreado corresponde a nubosidad. </a:t>
            </a:r>
          </a:p>
          <a:p>
            <a:pPr algn="ctr"/>
            <a:r>
              <a:rPr lang="es-ES" sz="1400" dirty="0" smtClean="0">
                <a:latin typeface="PT Sans" pitchFamily="34" charset="0"/>
                <a:ea typeface="PT Sans" pitchFamily="34" charset="0"/>
              </a:rPr>
              <a:t>Datos </a:t>
            </a:r>
            <a:r>
              <a:rPr lang="es-ES" sz="1400" dirty="0">
                <a:latin typeface="PT Sans" pitchFamily="34" charset="0"/>
                <a:ea typeface="PT Sans" pitchFamily="34" charset="0"/>
              </a:rPr>
              <a:t>Servicio Meteorológico Nacional.</a:t>
            </a:r>
            <a:endParaRPr lang="en-US" sz="1400" dirty="0">
              <a:latin typeface="PT Sans" pitchFamily="34" charset="0"/>
              <a:ea typeface="PT Sans" pitchFamily="34" charset="0"/>
            </a:endParaRPr>
          </a:p>
        </p:txBody>
      </p:sp>
      <p:pic>
        <p:nvPicPr>
          <p:cNvPr id="5122" name="Picture 2" descr="Z:\home\pao\Dropbox\Tesis\tesis-VAD\Tesis\Defensa\Fig\hgt-caso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18" y="1502497"/>
            <a:ext cx="3627434" cy="385300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Z:\home\pao\Dropbox\Tesis\tesis-VAD\Tesis\Defensa\Fig\meteo-caso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794" y="1985536"/>
            <a:ext cx="4660634" cy="266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2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INTENSIDAD DEL VIENTO</a:t>
            </a:r>
          </a:p>
        </p:txBody>
      </p:sp>
      <p:sp>
        <p:nvSpPr>
          <p:cNvPr id="2" name="TextBox 1"/>
          <p:cNvSpPr txBox="1"/>
          <p:nvPr/>
        </p:nvSpPr>
        <p:spPr>
          <a:xfrm>
            <a:off x="467544" y="5805264"/>
            <a:ext cx="8169993" cy="523220"/>
          </a:xfrm>
          <a:prstGeom prst="rect">
            <a:avLst/>
          </a:prstGeom>
          <a:noFill/>
        </p:spPr>
        <p:txBody>
          <a:bodyPr wrap="none" rtlCol="0">
            <a:spAutoFit/>
          </a:bodyPr>
          <a:lstStyle/>
          <a:p>
            <a:pPr algn="ctr"/>
            <a:r>
              <a:rPr lang="es-ES" sz="1400" dirty="0">
                <a:latin typeface="PT Sans" pitchFamily="34" charset="0"/>
                <a:ea typeface="PT Sans" pitchFamily="34" charset="0"/>
              </a:rPr>
              <a:t>Intensidad </a:t>
            </a:r>
            <a:r>
              <a:rPr lang="es-ES" sz="1400" dirty="0" smtClean="0">
                <a:latin typeface="PT Sans" pitchFamily="34" charset="0"/>
                <a:ea typeface="PT Sans" pitchFamily="34" charset="0"/>
              </a:rPr>
              <a:t>del viento (m/s</a:t>
            </a:r>
            <a:r>
              <a:rPr lang="es-ES" sz="1400" dirty="0">
                <a:latin typeface="PT Sans" pitchFamily="34" charset="0"/>
                <a:ea typeface="PT Sans" pitchFamily="34" charset="0"/>
              </a:rPr>
              <a:t>) </a:t>
            </a:r>
            <a:r>
              <a:rPr lang="es-ES" sz="1400" dirty="0" smtClean="0">
                <a:latin typeface="PT Sans" pitchFamily="34" charset="0"/>
                <a:ea typeface="PT Sans" pitchFamily="34" charset="0"/>
              </a:rPr>
              <a:t>estimada </a:t>
            </a:r>
            <a:r>
              <a:rPr lang="es-ES" sz="1400" dirty="0">
                <a:latin typeface="PT Sans" pitchFamily="34" charset="0"/>
                <a:ea typeface="PT Sans" pitchFamily="34" charset="0"/>
              </a:rPr>
              <a:t>a partir de las observaciones de radar utilizando la técnica VAD.</a:t>
            </a:r>
          </a:p>
          <a:p>
            <a:pPr algn="ctr"/>
            <a:r>
              <a:rPr lang="es-ES" sz="1400" dirty="0" smtClean="0">
                <a:latin typeface="PT Sans" pitchFamily="34" charset="0"/>
                <a:ea typeface="PT Sans" pitchFamily="34" charset="0"/>
              </a:rPr>
              <a:t>Se muestran </a:t>
            </a:r>
            <a:r>
              <a:rPr lang="es-ES" sz="1400" dirty="0">
                <a:latin typeface="PT Sans" pitchFamily="34" charset="0"/>
                <a:ea typeface="PT Sans" pitchFamily="34" charset="0"/>
              </a:rPr>
              <a:t>los errores calculados (</a:t>
            </a:r>
            <a:r>
              <a:rPr lang="es-ES" sz="1400" i="1" dirty="0">
                <a:latin typeface="PT Sans" pitchFamily="34" charset="0"/>
                <a:ea typeface="PT Sans" pitchFamily="34" charset="0"/>
              </a:rPr>
              <a:t>dispersión</a:t>
            </a:r>
            <a:r>
              <a:rPr lang="es-ES" sz="1400" dirty="0">
                <a:latin typeface="PT Sans" pitchFamily="34" charset="0"/>
                <a:ea typeface="PT Sans" pitchFamily="34" charset="0"/>
              </a:rPr>
              <a:t> </a:t>
            </a:r>
            <a:r>
              <a:rPr lang="es-ES" sz="1400" dirty="0" smtClean="0">
                <a:latin typeface="PT Sans" pitchFamily="34" charset="0"/>
                <a:ea typeface="PT Sans" pitchFamily="34" charset="0"/>
              </a:rPr>
              <a:t>en círculos </a:t>
            </a:r>
            <a:r>
              <a:rPr lang="es-ES" sz="1400" dirty="0">
                <a:latin typeface="PT Sans" pitchFamily="34" charset="0"/>
                <a:ea typeface="PT Sans" pitchFamily="34" charset="0"/>
              </a:rPr>
              <a:t>y </a:t>
            </a:r>
            <a:r>
              <a:rPr lang="es-ES" sz="1400" i="1" dirty="0" err="1">
                <a:latin typeface="PT Sans" pitchFamily="34" charset="0"/>
                <a:ea typeface="PT Sans" pitchFamily="34" charset="0"/>
              </a:rPr>
              <a:t>rmse</a:t>
            </a:r>
            <a:r>
              <a:rPr lang="es-ES" sz="1400" dirty="0">
                <a:latin typeface="PT Sans" pitchFamily="34" charset="0"/>
                <a:ea typeface="PT Sans" pitchFamily="34" charset="0"/>
              </a:rPr>
              <a:t> en cruces) cuando superan los 0.5 m/s.</a:t>
            </a:r>
            <a:endParaRPr lang="en-US" sz="1400" dirty="0">
              <a:latin typeface="PT Sans" pitchFamily="34" charset="0"/>
              <a:ea typeface="PT Sans" pitchFamily="34" charset="0"/>
            </a:endParaRPr>
          </a:p>
        </p:txBody>
      </p:sp>
      <p:pic>
        <p:nvPicPr>
          <p:cNvPr id="8" name="Picture 2" descr="Z:\home\pao\Dropbox\Tesis\tesis-VAD\Tesis\Defensa\Fig\campo-caso1-1.png"/>
          <p:cNvPicPr>
            <a:picLocks noChangeAspect="1" noChangeArrowheads="1"/>
          </p:cNvPicPr>
          <p:nvPr/>
        </p:nvPicPr>
        <p:blipFill rotWithShape="1">
          <a:blip r:embed="rId3">
            <a:extLst>
              <a:ext uri="{28A0092B-C50C-407E-A947-70E740481C1C}">
                <a14:useLocalDpi xmlns:a14="http://schemas.microsoft.com/office/drawing/2010/main" val="0"/>
              </a:ext>
            </a:extLst>
          </a:blip>
          <a:srcRect t="4564"/>
          <a:stretch/>
        </p:blipFill>
        <p:spPr bwMode="auto">
          <a:xfrm>
            <a:off x="611560" y="995259"/>
            <a:ext cx="8000851" cy="481000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V="1">
            <a:off x="2699792" y="995259"/>
            <a:ext cx="0" cy="4385222"/>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844394" y="992603"/>
            <a:ext cx="0" cy="4385222"/>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9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p>
          <a:p>
            <a:r>
              <a:rPr lang="en-US" sz="1200" dirty="0" err="1" smtClean="0">
                <a:latin typeface="Cooper Hewitt" pitchFamily="2" charset="0"/>
                <a:ea typeface="Cooper Hewitt" pitchFamily="2" charset="0"/>
              </a:rPr>
              <a:t>Perfiles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y LLJ</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PERFILES VERTICALES DE VIENTO</a:t>
            </a:r>
          </a:p>
        </p:txBody>
      </p:sp>
      <p:sp>
        <p:nvSpPr>
          <p:cNvPr id="2" name="TextBox 1"/>
          <p:cNvSpPr txBox="1"/>
          <p:nvPr/>
        </p:nvSpPr>
        <p:spPr>
          <a:xfrm>
            <a:off x="723253" y="4149080"/>
            <a:ext cx="4084996" cy="1815882"/>
          </a:xfrm>
          <a:prstGeom prst="rect">
            <a:avLst/>
          </a:prstGeom>
          <a:noFill/>
        </p:spPr>
        <p:txBody>
          <a:bodyPr wrap="square" rtlCol="0">
            <a:spAutoFit/>
          </a:bodyPr>
          <a:lstStyle/>
          <a:p>
            <a:pPr algn="r"/>
            <a:r>
              <a:rPr lang="es-ES" sz="1400" dirty="0">
                <a:latin typeface="PT Sans" pitchFamily="34" charset="0"/>
                <a:ea typeface="PT Sans" pitchFamily="34" charset="0"/>
              </a:rPr>
              <a:t>Perfil vertical de viento (m/s) estimado a partir </a:t>
            </a:r>
            <a:r>
              <a:rPr lang="es-ES" sz="1400" dirty="0" smtClean="0">
                <a:latin typeface="PT Sans" pitchFamily="34" charset="0"/>
                <a:ea typeface="PT Sans" pitchFamily="34" charset="0"/>
              </a:rPr>
              <a:t>de los </a:t>
            </a:r>
            <a:r>
              <a:rPr lang="es-ES" sz="1400" dirty="0">
                <a:latin typeface="PT Sans" pitchFamily="34" charset="0"/>
                <a:ea typeface="PT Sans" pitchFamily="34" charset="0"/>
              </a:rPr>
              <a:t>datos de radar a las </a:t>
            </a:r>
            <a:r>
              <a:rPr lang="es-ES" sz="1400" dirty="0" smtClean="0">
                <a:latin typeface="PT Sans" pitchFamily="34" charset="0"/>
                <a:ea typeface="PT Sans" pitchFamily="34" charset="0"/>
              </a:rPr>
              <a:t>06 y </a:t>
            </a:r>
            <a:r>
              <a:rPr lang="es-ES" sz="1400" dirty="0">
                <a:latin typeface="PT Sans" pitchFamily="34" charset="0"/>
                <a:ea typeface="PT Sans" pitchFamily="34" charset="0"/>
              </a:rPr>
              <a:t>las 17 UTC y el </a:t>
            </a:r>
            <a:r>
              <a:rPr lang="es-ES" sz="1400" dirty="0" err="1">
                <a:latin typeface="PT Sans" pitchFamily="34" charset="0"/>
                <a:ea typeface="PT Sans" pitchFamily="34" charset="0"/>
              </a:rPr>
              <a:t>rmse</a:t>
            </a:r>
            <a:r>
              <a:rPr lang="es-ES" sz="1400" dirty="0">
                <a:latin typeface="PT Sans" pitchFamily="34" charset="0"/>
                <a:ea typeface="PT Sans" pitchFamily="34" charset="0"/>
              </a:rPr>
              <a:t> (m/s) en cada punto (</a:t>
            </a:r>
            <a:r>
              <a:rPr lang="es-ES" sz="1400" dirty="0" smtClean="0">
                <a:latin typeface="PT Sans" pitchFamily="34" charset="0"/>
                <a:ea typeface="PT Sans" pitchFamily="34" charset="0"/>
              </a:rPr>
              <a:t>sombreado.) Las marcas en </a:t>
            </a:r>
            <a:r>
              <a:rPr lang="es-ES" sz="1400" dirty="0">
                <a:latin typeface="PT Sans" pitchFamily="34" charset="0"/>
                <a:ea typeface="PT Sans" pitchFamily="34" charset="0"/>
              </a:rPr>
              <a:t>los ejes indican la magnitud del viento máxima y mínima (por </a:t>
            </a:r>
            <a:r>
              <a:rPr lang="es-ES" sz="1400" dirty="0" smtClean="0">
                <a:latin typeface="PT Sans" pitchFamily="34" charset="0"/>
                <a:ea typeface="PT Sans" pitchFamily="34" charset="0"/>
              </a:rPr>
              <a:t>encima del </a:t>
            </a:r>
            <a:r>
              <a:rPr lang="es-ES" sz="1400" dirty="0">
                <a:latin typeface="PT Sans" pitchFamily="34" charset="0"/>
                <a:ea typeface="PT Sans" pitchFamily="34" charset="0"/>
              </a:rPr>
              <a:t>LLJ) y </a:t>
            </a:r>
            <a:r>
              <a:rPr lang="es-ES" sz="1400" dirty="0" smtClean="0">
                <a:latin typeface="PT Sans" pitchFamily="34" charset="0"/>
                <a:ea typeface="PT Sans" pitchFamily="34" charset="0"/>
              </a:rPr>
              <a:t>la altura </a:t>
            </a:r>
            <a:r>
              <a:rPr lang="es-ES" sz="1400" dirty="0">
                <a:latin typeface="PT Sans" pitchFamily="34" charset="0"/>
                <a:ea typeface="PT Sans" pitchFamily="34" charset="0"/>
              </a:rPr>
              <a:t>a la que ocurren. Los valores en superficie fueron obtenidos a partir de los </a:t>
            </a:r>
            <a:r>
              <a:rPr lang="es-ES" sz="1400" dirty="0" smtClean="0">
                <a:latin typeface="PT Sans" pitchFamily="34" charset="0"/>
                <a:ea typeface="PT Sans" pitchFamily="34" charset="0"/>
              </a:rPr>
              <a:t>datos de </a:t>
            </a:r>
            <a:r>
              <a:rPr lang="es-ES" sz="1400" dirty="0">
                <a:latin typeface="PT Sans" pitchFamily="34" charset="0"/>
                <a:ea typeface="PT Sans" pitchFamily="34" charset="0"/>
              </a:rPr>
              <a:t>la estación meteorológica Paraná Aero.</a:t>
            </a:r>
            <a:endParaRPr lang="en-US" sz="1400" dirty="0">
              <a:latin typeface="PT Sans" pitchFamily="34" charset="0"/>
              <a:ea typeface="PT Sans" pitchFamily="34" charset="0"/>
            </a:endParaRPr>
          </a:p>
        </p:txBody>
      </p:sp>
      <p:pic>
        <p:nvPicPr>
          <p:cNvPr id="6151" name="Picture 7" descr="Z:\home\pao\Dropbox\Tesis\tesis-VAD\Tesis\Defensa\Fig\perfi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777123"/>
            <a:ext cx="2487384" cy="5316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76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DIRECCIÓN DEL VIENTO</a:t>
            </a:r>
          </a:p>
        </p:txBody>
      </p:sp>
      <p:sp>
        <p:nvSpPr>
          <p:cNvPr id="2" name="TextBox 1"/>
          <p:cNvSpPr txBox="1"/>
          <p:nvPr/>
        </p:nvSpPr>
        <p:spPr>
          <a:xfrm>
            <a:off x="532241" y="5786100"/>
            <a:ext cx="8040599" cy="307777"/>
          </a:xfrm>
          <a:prstGeom prst="rect">
            <a:avLst/>
          </a:prstGeom>
          <a:noFill/>
        </p:spPr>
        <p:txBody>
          <a:bodyPr wrap="none" rtlCol="0">
            <a:spAutoFit/>
          </a:bodyPr>
          <a:lstStyle/>
          <a:p>
            <a:pPr algn="ctr"/>
            <a:r>
              <a:rPr lang="es-ES" sz="1400" dirty="0" smtClean="0">
                <a:latin typeface="PT Sans" pitchFamily="34" charset="0"/>
                <a:ea typeface="PT Sans" pitchFamily="34" charset="0"/>
              </a:rPr>
              <a:t>Dirección del viento (grados) estimada </a:t>
            </a:r>
            <a:r>
              <a:rPr lang="es-ES" sz="1400" dirty="0">
                <a:latin typeface="PT Sans" pitchFamily="34" charset="0"/>
                <a:ea typeface="PT Sans" pitchFamily="34" charset="0"/>
              </a:rPr>
              <a:t>a partir de las observaciones de radar utilizando la técnica VAD</a:t>
            </a:r>
            <a:r>
              <a:rPr lang="es-ES" sz="1400" dirty="0" smtClean="0">
                <a:latin typeface="PT Sans" pitchFamily="34" charset="0"/>
                <a:ea typeface="PT Sans" pitchFamily="34" charset="0"/>
              </a:rPr>
              <a:t>.</a:t>
            </a:r>
            <a:endParaRPr lang="es-ES" sz="1400" dirty="0">
              <a:latin typeface="PT Sans" pitchFamily="34" charset="0"/>
              <a:ea typeface="PT Sans" pitchFamily="34" charset="0"/>
            </a:endParaRPr>
          </a:p>
        </p:txBody>
      </p:sp>
      <p:pic>
        <p:nvPicPr>
          <p:cNvPr id="1026" name="Picture 2" descr="Z:\home\pao\Dropbox\Tesis\tesis-VAD\Tesis\Tesis_files\figure-docx\campo-caso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5264"/>
            <a:ext cx="7201931" cy="4680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Z:\home\pao\Dropbox\Tesis\tesis-VAD\Tesis\Defensa\Fig\campo-caso1-2.png"/>
          <p:cNvPicPr>
            <a:picLocks noChangeAspect="1" noChangeArrowheads="1"/>
          </p:cNvPicPr>
          <p:nvPr/>
        </p:nvPicPr>
        <p:blipFill rotWithShape="1">
          <a:blip r:embed="rId4">
            <a:extLst>
              <a:ext uri="{28A0092B-C50C-407E-A947-70E740481C1C}">
                <a14:useLocalDpi xmlns:a14="http://schemas.microsoft.com/office/drawing/2010/main" val="0"/>
              </a:ext>
            </a:extLst>
          </a:blip>
          <a:srcRect t="3395"/>
          <a:stretch/>
        </p:blipFill>
        <p:spPr bwMode="auto">
          <a:xfrm>
            <a:off x="603597" y="936374"/>
            <a:ext cx="8000851" cy="48688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043608" y="5169067"/>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043608" y="4725144"/>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1043608" y="4437112"/>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29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Hodógrafas</a:t>
            </a:r>
            <a:r>
              <a:rPr lang="en-US" sz="1200" dirty="0" smtClean="0">
                <a:latin typeface="Cooper Hewitt" pitchFamily="2" charset="0"/>
                <a:ea typeface="Cooper Hewitt" pitchFamily="2" charset="0"/>
              </a:rPr>
              <a:t> y OI</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HODÓGRAFA TEMPORAL</a:t>
            </a:r>
          </a:p>
        </p:txBody>
      </p:sp>
      <p:sp>
        <p:nvSpPr>
          <p:cNvPr id="2" name="TextBox 1"/>
          <p:cNvSpPr txBox="1"/>
          <p:nvPr/>
        </p:nvSpPr>
        <p:spPr>
          <a:xfrm>
            <a:off x="1175099" y="5283205"/>
            <a:ext cx="6925293" cy="954107"/>
          </a:xfrm>
          <a:prstGeom prst="rect">
            <a:avLst/>
          </a:prstGeom>
          <a:noFill/>
        </p:spPr>
        <p:txBody>
          <a:bodyPr wrap="none" rtlCol="0">
            <a:spAutoFit/>
          </a:bodyPr>
          <a:lstStyle/>
          <a:p>
            <a:pPr algn="ctr"/>
            <a:r>
              <a:rPr lang="es-ES" sz="1400" dirty="0" err="1">
                <a:latin typeface="PT Sans" pitchFamily="34" charset="0"/>
                <a:ea typeface="PT Sans" pitchFamily="34" charset="0"/>
              </a:rPr>
              <a:t>Hodógrafa</a:t>
            </a:r>
            <a:r>
              <a:rPr lang="es-ES" sz="1400" dirty="0">
                <a:latin typeface="PT Sans" pitchFamily="34" charset="0"/>
                <a:ea typeface="PT Sans" pitchFamily="34" charset="0"/>
              </a:rPr>
              <a:t> temporal para el nivel correspondiente a los datos de la estación</a:t>
            </a:r>
          </a:p>
          <a:p>
            <a:pPr algn="ctr"/>
            <a:r>
              <a:rPr lang="es-ES" sz="1400" dirty="0">
                <a:latin typeface="PT Sans" pitchFamily="34" charset="0"/>
                <a:ea typeface="PT Sans" pitchFamily="34" charset="0"/>
              </a:rPr>
              <a:t>meteorológica (a) y 0.3 y 1 km a partir de la estimación del viento con los dato del radar</a:t>
            </a:r>
          </a:p>
          <a:p>
            <a:pPr algn="ctr"/>
            <a:r>
              <a:rPr lang="es-ES" sz="1400" dirty="0">
                <a:latin typeface="PT Sans" pitchFamily="34" charset="0"/>
                <a:ea typeface="PT Sans" pitchFamily="34" charset="0"/>
              </a:rPr>
              <a:t>(b). el cuadrado marca el primer tiempo (00 UTC) y cada circulo representa un valor</a:t>
            </a:r>
          </a:p>
          <a:p>
            <a:pPr algn="ctr"/>
            <a:r>
              <a:rPr lang="es-ES" sz="1400" dirty="0">
                <a:latin typeface="PT Sans" pitchFamily="34" charset="0"/>
                <a:ea typeface="PT Sans" pitchFamily="34" charset="0"/>
              </a:rPr>
              <a:t>horario (con </a:t>
            </a:r>
            <a:r>
              <a:rPr lang="es-ES" sz="1400" dirty="0" smtClean="0">
                <a:latin typeface="PT Sans" pitchFamily="34" charset="0"/>
                <a:ea typeface="PT Sans" pitchFamily="34" charset="0"/>
              </a:rPr>
              <a:t>círculos </a:t>
            </a:r>
            <a:r>
              <a:rPr lang="es-ES" sz="1400" dirty="0">
                <a:latin typeface="PT Sans" pitchFamily="34" charset="0"/>
                <a:ea typeface="PT Sans" pitchFamily="34" charset="0"/>
              </a:rPr>
              <a:t>más grandes cada 6 horas).</a:t>
            </a:r>
            <a:endParaRPr lang="en-US" sz="1400" dirty="0">
              <a:latin typeface="PT Sans" pitchFamily="34" charset="0"/>
              <a:ea typeface="PT Sans" pitchFamily="34" charset="0"/>
            </a:endParaRPr>
          </a:p>
        </p:txBody>
      </p:sp>
      <p:grpSp>
        <p:nvGrpSpPr>
          <p:cNvPr id="11" name="Group 10"/>
          <p:cNvGrpSpPr/>
          <p:nvPr/>
        </p:nvGrpSpPr>
        <p:grpSpPr>
          <a:xfrm>
            <a:off x="1463131" y="1378822"/>
            <a:ext cx="6133205" cy="3822523"/>
            <a:chOff x="1463131" y="1378822"/>
            <a:chExt cx="6133205" cy="3822523"/>
          </a:xfrm>
        </p:grpSpPr>
        <p:pic>
          <p:nvPicPr>
            <p:cNvPr id="8197" name="Picture 5" descr="Z:\home\pao\Dropbox\Tesis\tesis-VAD\Tesis\Defensa\Fig\hodografa-nivel-1.png"/>
            <p:cNvPicPr>
              <a:picLocks noChangeAspect="1" noChangeArrowheads="1"/>
            </p:cNvPicPr>
            <p:nvPr/>
          </p:nvPicPr>
          <p:blipFill rotWithShape="1">
            <a:blip r:embed="rId3">
              <a:extLst>
                <a:ext uri="{28A0092B-C50C-407E-A947-70E740481C1C}">
                  <a14:useLocalDpi xmlns:a14="http://schemas.microsoft.com/office/drawing/2010/main" val="0"/>
                </a:ext>
              </a:extLst>
            </a:blip>
            <a:srcRect r="17161"/>
            <a:stretch/>
          </p:blipFill>
          <p:spPr bwMode="auto">
            <a:xfrm>
              <a:off x="1463131" y="1378822"/>
              <a:ext cx="2388789" cy="38225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346789" y="1378822"/>
              <a:ext cx="3249547" cy="3822523"/>
              <a:chOff x="4058757" y="1424963"/>
              <a:chExt cx="3249547" cy="3822523"/>
            </a:xfrm>
          </p:grpSpPr>
          <p:pic>
            <p:nvPicPr>
              <p:cNvPr id="8198" name="Picture 6" descr="Z:\home\pao\Dropbox\Tesis\tesis-VAD\Tesis\Defensa\Fig\hodografa-niv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757" y="1424963"/>
                <a:ext cx="3212870" cy="38225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Z:\home\pao\Dropbox\Tesis\tesis-VAD\Tesis\Defensa\Fig\hodografa-nivel-1.png"/>
              <p:cNvPicPr>
                <a:picLocks noChangeAspect="1" noChangeArrowheads="1"/>
              </p:cNvPicPr>
              <p:nvPr/>
            </p:nvPicPr>
            <p:blipFill rotWithShape="1">
              <a:blip r:embed="rId3">
                <a:extLst>
                  <a:ext uri="{28A0092B-C50C-407E-A947-70E740481C1C}">
                    <a14:useLocalDpi xmlns:a14="http://schemas.microsoft.com/office/drawing/2010/main" val="0"/>
                  </a:ext>
                </a:extLst>
              </a:blip>
              <a:srcRect l="77554" t="37884" b="50000"/>
              <a:stretch/>
            </p:blipFill>
            <p:spPr bwMode="auto">
              <a:xfrm>
                <a:off x="6661035" y="2564904"/>
                <a:ext cx="647269" cy="46313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947245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2" name="TextBox 1"/>
          <p:cNvSpPr txBox="1"/>
          <p:nvPr/>
        </p:nvSpPr>
        <p:spPr>
          <a:xfrm>
            <a:off x="467545" y="5283205"/>
            <a:ext cx="3096343" cy="954107"/>
          </a:xfrm>
          <a:prstGeom prst="rect">
            <a:avLst/>
          </a:prstGeom>
          <a:noFill/>
        </p:spPr>
        <p:txBody>
          <a:bodyPr wrap="square" rtlCol="0">
            <a:spAutoFit/>
          </a:bodyPr>
          <a:lstStyle/>
          <a:p>
            <a:pPr algn="r"/>
            <a:r>
              <a:rPr lang="es-ES" sz="1400" dirty="0" err="1">
                <a:latin typeface="PT Sans" pitchFamily="34" charset="0"/>
                <a:ea typeface="PT Sans" pitchFamily="34" charset="0"/>
              </a:rPr>
              <a:t>Reflecttividad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 </a:t>
            </a:r>
            <a:r>
              <a:rPr lang="es-ES" sz="1400" dirty="0" smtClean="0">
                <a:latin typeface="PT Sans" pitchFamily="34" charset="0"/>
                <a:ea typeface="PT Sans" pitchFamily="34" charset="0"/>
              </a:rPr>
              <a:t>y valor </a:t>
            </a:r>
            <a:r>
              <a:rPr lang="es-ES" sz="1400" dirty="0">
                <a:latin typeface="PT Sans" pitchFamily="34" charset="0"/>
                <a:ea typeface="PT Sans" pitchFamily="34" charset="0"/>
              </a:rPr>
              <a:t>absoluto del gradiente vertical de </a:t>
            </a:r>
            <a:r>
              <a:rPr lang="es-ES" sz="1400" dirty="0" err="1">
                <a:latin typeface="PT Sans" pitchFamily="34" charset="0"/>
                <a:ea typeface="PT Sans" pitchFamily="34" charset="0"/>
              </a:rPr>
              <a:t>reflectividad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/m</a:t>
            </a:r>
            <a:r>
              <a:rPr lang="es-ES" sz="1400" dirty="0" smtClean="0">
                <a:latin typeface="PT Sans" pitchFamily="34" charset="0"/>
                <a:ea typeface="PT Sans" pitchFamily="34" charset="0"/>
              </a:rPr>
              <a:t>) </a:t>
            </a:r>
            <a:r>
              <a:rPr lang="es-ES" sz="1400" dirty="0" err="1" smtClean="0">
                <a:latin typeface="PT Sans" pitchFamily="34" charset="0"/>
                <a:ea typeface="PT Sans" pitchFamily="34" charset="0"/>
              </a:rPr>
              <a:t>mediddos</a:t>
            </a:r>
            <a:r>
              <a:rPr lang="es-ES" sz="1400" dirty="0" smtClean="0">
                <a:latin typeface="PT Sans" pitchFamily="34" charset="0"/>
                <a:ea typeface="PT Sans" pitchFamily="34" charset="0"/>
              </a:rPr>
              <a:t> </a:t>
            </a:r>
            <a:r>
              <a:rPr lang="es-ES" sz="1400" dirty="0">
                <a:latin typeface="PT Sans" pitchFamily="34" charset="0"/>
                <a:ea typeface="PT Sans" pitchFamily="34" charset="0"/>
              </a:rPr>
              <a:t>por el radar en función de la altura y el </a:t>
            </a:r>
            <a:r>
              <a:rPr lang="es-ES" sz="1400" dirty="0" smtClean="0">
                <a:latin typeface="PT Sans" pitchFamily="34" charset="0"/>
                <a:ea typeface="PT Sans" pitchFamily="34" charset="0"/>
              </a:rPr>
              <a:t>tiempo Y </a:t>
            </a:r>
            <a:endParaRPr lang="en-US" sz="1400" dirty="0">
              <a:latin typeface="PT Sans" pitchFamily="34" charset="0"/>
              <a:ea typeface="PT Sans" pitchFamily="34" charset="0"/>
            </a:endParaRPr>
          </a:p>
        </p:txBody>
      </p:sp>
      <p:grpSp>
        <p:nvGrpSpPr>
          <p:cNvPr id="4" name="Group 3"/>
          <p:cNvGrpSpPr/>
          <p:nvPr/>
        </p:nvGrpSpPr>
        <p:grpSpPr>
          <a:xfrm>
            <a:off x="3563888" y="535093"/>
            <a:ext cx="5199476" cy="2880000"/>
            <a:chOff x="3563888" y="521187"/>
            <a:chExt cx="5199476" cy="2880000"/>
          </a:xfrm>
        </p:grpSpPr>
        <p:pic>
          <p:nvPicPr>
            <p:cNvPr id="1027" name="Picture 3" descr="Z:\home\pao\Dropbox\Tesis\tesis-VAD\Tesis\Defensa\Fig\dbz-1.png"/>
            <p:cNvPicPr>
              <a:picLocks noChangeAspect="1" noChangeArrowheads="1"/>
            </p:cNvPicPr>
            <p:nvPr/>
          </p:nvPicPr>
          <p:blipFill rotWithShape="1">
            <a:blip r:embed="rId3">
              <a:extLst>
                <a:ext uri="{28A0092B-C50C-407E-A947-70E740481C1C}">
                  <a14:useLocalDpi xmlns:a14="http://schemas.microsoft.com/office/drawing/2010/main" val="0"/>
                </a:ext>
              </a:extLst>
            </a:blip>
            <a:srcRect l="89876"/>
            <a:stretch/>
          </p:blipFill>
          <p:spPr bwMode="auto">
            <a:xfrm>
              <a:off x="8301516" y="521187"/>
              <a:ext cx="461848"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Z:\home\pao\Dropbox\Tesis\tesis-VAD\Tesis\Defensa\Fig\dbz-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521187"/>
              <a:ext cx="4617763" cy="28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569936" y="3422390"/>
            <a:ext cx="5455577" cy="2880000"/>
            <a:chOff x="3569936" y="3422390"/>
            <a:chExt cx="5455577" cy="2880000"/>
          </a:xfrm>
        </p:grpSpPr>
        <p:pic>
          <p:nvPicPr>
            <p:cNvPr id="1028" name="Picture 4" descr="Z:\home\pao\Dropbox\Tesis\tesis-VAD\Tesis\Defensa\Fig\pblh-dbz-1.png"/>
            <p:cNvPicPr>
              <a:picLocks noChangeAspect="1" noChangeArrowheads="1"/>
            </p:cNvPicPr>
            <p:nvPr/>
          </p:nvPicPr>
          <p:blipFill rotWithShape="1">
            <a:blip r:embed="rId5">
              <a:extLst>
                <a:ext uri="{28A0092B-C50C-407E-A947-70E740481C1C}">
                  <a14:useLocalDpi xmlns:a14="http://schemas.microsoft.com/office/drawing/2010/main" val="0"/>
                </a:ext>
              </a:extLst>
            </a:blip>
            <a:srcRect l="81503"/>
            <a:stretch/>
          </p:blipFill>
          <p:spPr bwMode="auto">
            <a:xfrm>
              <a:off x="8181651" y="3422390"/>
              <a:ext cx="843862"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home\pao\Dropbox\Tesis\tesis-VAD\Tesis\Defensa\Fig\pblh-dbz-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936" y="3422390"/>
              <a:ext cx="4617763" cy="28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Z:\home\pao\Dropbox\Tesis\tesis-VAD\Tesis\Defensa\Fig\dbz-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3888" y="535093"/>
            <a:ext cx="4617763" cy="28800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4672126" y="5703996"/>
            <a:ext cx="100811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7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632848" cy="707886"/>
          </a:xfrm>
          <a:prstGeom prst="rect">
            <a:avLst/>
          </a:prstGeom>
          <a:noFill/>
        </p:spPr>
        <p:txBody>
          <a:bodyPr wrap="square" rtlCol="0">
            <a:spAutoFit/>
          </a:bodyPr>
          <a:lstStyle/>
          <a:p>
            <a:r>
              <a:rPr lang="en-US" sz="4000" b="1" dirty="0">
                <a:solidFill>
                  <a:schemeClr val="bg1"/>
                </a:solidFill>
                <a:latin typeface="Cooper Hewitt" pitchFamily="2" charset="0"/>
                <a:ea typeface="Cooper Hewitt" pitchFamily="2" charset="0"/>
              </a:rPr>
              <a:t>ANTECEDENTES </a:t>
            </a:r>
            <a:r>
              <a:rPr lang="en-US" sz="4000" b="1" dirty="0" smtClean="0">
                <a:solidFill>
                  <a:schemeClr val="bg1"/>
                </a:solidFill>
                <a:latin typeface="Cooper Hewitt" pitchFamily="2" charset="0"/>
                <a:ea typeface="Cooper Hewitt" pitchFamily="2" charset="0"/>
              </a:rPr>
              <a:t>Y MOTIVACIÓN</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Motivación</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sp>
        <p:nvSpPr>
          <p:cNvPr id="11" name="TextBox 10"/>
          <p:cNvSpPr txBox="1"/>
          <p:nvPr/>
        </p:nvSpPr>
        <p:spPr>
          <a:xfrm>
            <a:off x="611560" y="1879664"/>
            <a:ext cx="7848872" cy="3785652"/>
          </a:xfrm>
          <a:prstGeom prst="rect">
            <a:avLst/>
          </a:prstGeom>
          <a:noFill/>
        </p:spPr>
        <p:txBody>
          <a:bodyPr wrap="square" rtlCol="0">
            <a:spAutoFit/>
          </a:bodyPr>
          <a:lstStyle/>
          <a:p>
            <a:pPr algn="just"/>
            <a:r>
              <a:rPr lang="es-ES" sz="2400" dirty="0" smtClean="0">
                <a:latin typeface="Cooper Hewitt" pitchFamily="2" charset="0"/>
                <a:ea typeface="Cooper Hewitt" pitchFamily="2" charset="0"/>
              </a:rPr>
              <a:t>El rol de la capa límite planetaria es clave </a:t>
            </a:r>
            <a:r>
              <a:rPr lang="es-ES" sz="2400" dirty="0">
                <a:latin typeface="Cooper Hewitt" pitchFamily="2" charset="0"/>
                <a:ea typeface="Cooper Hewitt" pitchFamily="2" charset="0"/>
              </a:rPr>
              <a:t>para:</a:t>
            </a:r>
          </a:p>
          <a:p>
            <a:pPr marL="285750" indent="-285750" algn="just">
              <a:buFont typeface="Arial"/>
              <a:buChar char="•"/>
            </a:pPr>
            <a:endParaRPr lang="es-ES" sz="2400" dirty="0">
              <a:latin typeface="Cooper Hewitt" pitchFamily="2" charset="0"/>
              <a:ea typeface="Cooper Hewitt" pitchFamily="2" charset="0"/>
            </a:endParaRPr>
          </a:p>
          <a:p>
            <a:pPr marL="285750" indent="-285750" algn="just">
              <a:buFont typeface="Arial"/>
              <a:buChar char="•"/>
            </a:pPr>
            <a:r>
              <a:rPr lang="es-ES" sz="2400" dirty="0" smtClean="0">
                <a:latin typeface="Cooper Hewitt" pitchFamily="2" charset="0"/>
                <a:ea typeface="Cooper Hewitt" pitchFamily="2" charset="0"/>
              </a:rPr>
              <a:t>Determinar </a:t>
            </a:r>
            <a:r>
              <a:rPr lang="es-ES" sz="2400" dirty="0">
                <a:latin typeface="Cooper Hewitt" pitchFamily="2" charset="0"/>
                <a:ea typeface="Cooper Hewitt" pitchFamily="2" charset="0"/>
              </a:rPr>
              <a:t>las condiciones meteorológicas cerca de superficie</a:t>
            </a:r>
          </a:p>
          <a:p>
            <a:pPr marL="285750" indent="-285750" algn="just">
              <a:buFont typeface="Arial"/>
              <a:buChar char="•"/>
            </a:pPr>
            <a:r>
              <a:rPr lang="es-ES" sz="2400" dirty="0" smtClean="0">
                <a:latin typeface="Cooper Hewitt" pitchFamily="2" charset="0"/>
                <a:ea typeface="Cooper Hewitt" pitchFamily="2" charset="0"/>
              </a:rPr>
              <a:t>Controlar </a:t>
            </a:r>
            <a:r>
              <a:rPr lang="es-ES" sz="2400" dirty="0">
                <a:latin typeface="Cooper Hewitt" pitchFamily="2" charset="0"/>
                <a:ea typeface="Cooper Hewitt" pitchFamily="2" charset="0"/>
              </a:rPr>
              <a:t>el intercambio de calor, humedad y cantidad de movimiento entre la superficie y la atmosfera</a:t>
            </a:r>
          </a:p>
          <a:p>
            <a:pPr marL="285750" indent="-285750" algn="just">
              <a:buFont typeface="Arial"/>
              <a:buChar char="•"/>
            </a:pPr>
            <a:r>
              <a:rPr lang="es-ES" sz="2400" dirty="0" smtClean="0">
                <a:latin typeface="Cooper Hewitt" pitchFamily="2" charset="0"/>
                <a:ea typeface="Cooper Hewitt" pitchFamily="2" charset="0"/>
              </a:rPr>
              <a:t>Condicionar </a:t>
            </a:r>
            <a:r>
              <a:rPr lang="es-ES" sz="2400" dirty="0">
                <a:latin typeface="Cooper Hewitt" pitchFamily="2" charset="0"/>
                <a:ea typeface="Cooper Hewitt" pitchFamily="2" charset="0"/>
              </a:rPr>
              <a:t>el transporte y la </a:t>
            </a:r>
            <a:r>
              <a:rPr lang="es-ES" sz="2400" dirty="0" smtClean="0">
                <a:latin typeface="Cooper Hewitt" pitchFamily="2" charset="0"/>
                <a:ea typeface="Cooper Hewitt" pitchFamily="2" charset="0"/>
              </a:rPr>
              <a:t>dispersión </a:t>
            </a:r>
            <a:r>
              <a:rPr lang="es-ES" sz="2400" dirty="0">
                <a:latin typeface="Cooper Hewitt" pitchFamily="2" charset="0"/>
                <a:ea typeface="Cooper Hewitt" pitchFamily="2" charset="0"/>
              </a:rPr>
              <a:t>de contaminantes y otras sustancias como polvo.</a:t>
            </a:r>
          </a:p>
          <a:p>
            <a:pPr marL="285750" indent="-285750" algn="just">
              <a:buFont typeface="Arial"/>
              <a:buChar char="•"/>
            </a:pPr>
            <a:r>
              <a:rPr lang="es-ES" sz="2400" dirty="0" smtClean="0">
                <a:latin typeface="Cooper Hewitt" pitchFamily="2" charset="0"/>
                <a:ea typeface="Cooper Hewitt" pitchFamily="2" charset="0"/>
              </a:rPr>
              <a:t>Determinar </a:t>
            </a:r>
            <a:r>
              <a:rPr lang="es-ES" sz="2400" dirty="0">
                <a:latin typeface="Cooper Hewitt" pitchFamily="2" charset="0"/>
                <a:ea typeface="Cooper Hewitt" pitchFamily="2" charset="0"/>
              </a:rPr>
              <a:t>la ocurrencia de eventos extremos sobre todo asociados a </a:t>
            </a:r>
            <a:r>
              <a:rPr lang="es-ES" sz="2400" dirty="0" smtClean="0">
                <a:latin typeface="Cooper Hewitt" pitchFamily="2" charset="0"/>
                <a:ea typeface="Cooper Hewitt" pitchFamily="2" charset="0"/>
              </a:rPr>
              <a:t>convección húmeda </a:t>
            </a:r>
            <a:r>
              <a:rPr lang="es-ES" sz="2400" dirty="0">
                <a:latin typeface="Cooper Hewitt" pitchFamily="2" charset="0"/>
                <a:ea typeface="Cooper Hewitt" pitchFamily="2" charset="0"/>
              </a:rPr>
              <a:t>profunda.</a:t>
            </a:r>
            <a:endParaRPr lang="en-US" sz="2400" dirty="0">
              <a:latin typeface="Cooper Hewitt" pitchFamily="2" charset="0"/>
              <a:ea typeface="Cooper Hewitt" pitchFamily="2" charset="0"/>
            </a:endParaRPr>
          </a:p>
        </p:txBody>
      </p:sp>
    </p:spTree>
    <p:extLst>
      <p:ext uri="{BB962C8B-B14F-4D97-AF65-F5344CB8AC3E}">
        <p14:creationId xmlns:p14="http://schemas.microsoft.com/office/powerpoint/2010/main" val="10621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Observaciones</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401205"/>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a:t>
            </a:r>
            <a:r>
              <a:rPr lang="es-ES" sz="2000" dirty="0">
                <a:solidFill>
                  <a:schemeClr val="bg1"/>
                </a:solidFill>
                <a:latin typeface="PT Sans" pitchFamily="34" charset="0"/>
                <a:ea typeface="PT Sans" pitchFamily="34" charset="0"/>
              </a:rPr>
              <a:t>resolución tanto </a:t>
            </a:r>
            <a:r>
              <a:rPr lang="es-ES" sz="2000" dirty="0" smtClean="0">
                <a:solidFill>
                  <a:schemeClr val="bg1"/>
                </a:solidFill>
                <a:latin typeface="PT Sans" pitchFamily="34" charset="0"/>
                <a:ea typeface="PT Sans" pitchFamily="34" charset="0"/>
              </a:rPr>
              <a:t>espacial como </a:t>
            </a:r>
            <a:r>
              <a:rPr lang="es-ES" sz="2000" dirty="0">
                <a:solidFill>
                  <a:schemeClr val="bg1"/>
                </a:solidFill>
                <a:latin typeface="PT Sans" pitchFamily="34" charset="0"/>
                <a:ea typeface="PT Sans" pitchFamily="34" charset="0"/>
              </a:rPr>
              <a:t>temporal permitieron observar la evolución diaria de la capa límite hasta </a:t>
            </a:r>
            <a:r>
              <a:rPr lang="es-ES" sz="2000" dirty="0" smtClean="0">
                <a:solidFill>
                  <a:schemeClr val="bg1"/>
                </a:solidFill>
                <a:latin typeface="PT Sans" pitchFamily="34" charset="0"/>
                <a:ea typeface="PT Sans" pitchFamily="34" charset="0"/>
              </a:rPr>
              <a:t>alturas que </a:t>
            </a:r>
            <a:r>
              <a:rPr lang="es-ES" sz="2000" dirty="0">
                <a:solidFill>
                  <a:schemeClr val="bg1"/>
                </a:solidFill>
                <a:latin typeface="PT Sans" pitchFamily="34" charset="0"/>
                <a:ea typeface="PT Sans" pitchFamily="34" charset="0"/>
              </a:rPr>
              <a:t>van entre 1000 y 3000 m 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Se </a:t>
            </a:r>
            <a:r>
              <a:rPr lang="es-ES" sz="2000" dirty="0">
                <a:solidFill>
                  <a:schemeClr val="bg1"/>
                </a:solidFill>
                <a:latin typeface="PT Sans" pitchFamily="34" charset="0"/>
                <a:ea typeface="PT Sans" pitchFamily="34" charset="0"/>
              </a:rPr>
              <a:t>observó </a:t>
            </a:r>
            <a:r>
              <a:rPr lang="es-ES" sz="2000" dirty="0" smtClean="0">
                <a:solidFill>
                  <a:schemeClr val="bg1"/>
                </a:solidFill>
                <a:latin typeface="PT Sans" pitchFamily="34" charset="0"/>
                <a:ea typeface="PT Sans" pitchFamily="34" charset="0"/>
              </a:rPr>
              <a:t>el desarrollo </a:t>
            </a:r>
            <a:r>
              <a:rPr lang="es-ES" sz="2000" dirty="0">
                <a:solidFill>
                  <a:schemeClr val="bg1"/>
                </a:solidFill>
                <a:latin typeface="PT Sans" pitchFamily="34" charset="0"/>
                <a:ea typeface="PT Sans" pitchFamily="34" charset="0"/>
              </a:rPr>
              <a:t>del LLJ durante las horas nocturnas con </a:t>
            </a:r>
            <a:r>
              <a:rPr lang="es-ES" sz="2000" dirty="0" smtClean="0">
                <a:solidFill>
                  <a:schemeClr val="bg1"/>
                </a:solidFill>
                <a:latin typeface="PT Sans" pitchFamily="34" charset="0"/>
                <a:ea typeface="PT Sans" pitchFamily="34" charset="0"/>
              </a:rPr>
              <a:t>un </a:t>
            </a:r>
            <a:r>
              <a:rPr lang="es-ES" sz="2000" dirty="0">
                <a:solidFill>
                  <a:schemeClr val="bg1"/>
                </a:solidFill>
                <a:latin typeface="PT Sans" pitchFamily="34" charset="0"/>
                <a:ea typeface="PT Sans" pitchFamily="34" charset="0"/>
              </a:rPr>
              <a:t>máximo viento </a:t>
            </a:r>
            <a:r>
              <a:rPr lang="es-ES" sz="2000" dirty="0" smtClean="0">
                <a:solidFill>
                  <a:schemeClr val="bg1"/>
                </a:solidFill>
                <a:latin typeface="PT Sans" pitchFamily="34" charset="0"/>
                <a:ea typeface="PT Sans" pitchFamily="34" charset="0"/>
              </a:rPr>
              <a:t>de 16 m/s a 300 m </a:t>
            </a:r>
            <a:r>
              <a:rPr lang="es-ES" sz="2000" dirty="0">
                <a:solidFill>
                  <a:schemeClr val="bg1"/>
                </a:solidFill>
                <a:latin typeface="PT Sans" pitchFamily="34" charset="0"/>
                <a:ea typeface="PT Sans" pitchFamily="34" charset="0"/>
              </a:rPr>
              <a:t>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a:t>
            </a:r>
            <a:r>
              <a:rPr lang="es-ES" sz="2000" dirty="0" err="1" smtClean="0">
                <a:solidFill>
                  <a:schemeClr val="bg1"/>
                </a:solidFill>
                <a:latin typeface="PT Sans" pitchFamily="34" charset="0"/>
                <a:ea typeface="PT Sans" pitchFamily="34" charset="0"/>
              </a:rPr>
              <a:t>hodógrafas</a:t>
            </a:r>
            <a:r>
              <a:rPr lang="es-ES" sz="2000" dirty="0" smtClean="0">
                <a:solidFill>
                  <a:schemeClr val="bg1"/>
                </a:solidFill>
                <a:latin typeface="PT Sans" pitchFamily="34" charset="0"/>
                <a:ea typeface="PT Sans" pitchFamily="34" charset="0"/>
              </a:rPr>
              <a:t> de </a:t>
            </a:r>
            <a:r>
              <a:rPr lang="es-ES" sz="2000" dirty="0">
                <a:solidFill>
                  <a:schemeClr val="bg1"/>
                </a:solidFill>
                <a:latin typeface="PT Sans" pitchFamily="34" charset="0"/>
                <a:ea typeface="PT Sans" pitchFamily="34" charset="0"/>
              </a:rPr>
              <a:t>viento </a:t>
            </a:r>
            <a:r>
              <a:rPr lang="es-ES" sz="2000" dirty="0" smtClean="0">
                <a:solidFill>
                  <a:schemeClr val="bg1"/>
                </a:solidFill>
                <a:latin typeface="PT Sans" pitchFamily="34" charset="0"/>
                <a:ea typeface="PT Sans" pitchFamily="34" charset="0"/>
              </a:rPr>
              <a:t>fueron acordes al modelo de oscilación inercial y su variación con </a:t>
            </a:r>
            <a:r>
              <a:rPr lang="es-ES" sz="2000" dirty="0">
                <a:solidFill>
                  <a:schemeClr val="bg1"/>
                </a:solidFill>
                <a:latin typeface="PT Sans" pitchFamily="34" charset="0"/>
                <a:ea typeface="PT Sans" pitchFamily="34" charset="0"/>
              </a:rPr>
              <a:t>la </a:t>
            </a:r>
            <a:r>
              <a:rPr lang="es-ES" sz="2000" dirty="0" smtClean="0">
                <a:solidFill>
                  <a:schemeClr val="bg1"/>
                </a:solidFill>
                <a:latin typeface="PT Sans" pitchFamily="34" charset="0"/>
                <a:ea typeface="PT Sans" pitchFamily="34" charset="0"/>
              </a:rPr>
              <a:t>altura, por lo que podría ser el </a:t>
            </a:r>
            <a:r>
              <a:rPr lang="es-ES" sz="2000" dirty="0" err="1" smtClean="0">
                <a:solidFill>
                  <a:schemeClr val="bg1"/>
                </a:solidFill>
                <a:latin typeface="PT Sans" pitchFamily="34" charset="0"/>
                <a:ea typeface="PT Sans" pitchFamily="34" charset="0"/>
              </a:rPr>
              <a:t>mecanísmo</a:t>
            </a:r>
            <a:r>
              <a:rPr lang="es-ES" sz="2000" dirty="0" smtClean="0">
                <a:solidFill>
                  <a:schemeClr val="bg1"/>
                </a:solidFill>
                <a:latin typeface="PT Sans" pitchFamily="34" charset="0"/>
                <a:ea typeface="PT Sans" pitchFamily="34" charset="0"/>
              </a:rPr>
              <a:t> </a:t>
            </a:r>
            <a:r>
              <a:rPr lang="es-ES" sz="2000" dirty="0" err="1" smtClean="0">
                <a:solidFill>
                  <a:schemeClr val="bg1"/>
                </a:solidFill>
                <a:latin typeface="PT Sans" pitchFamily="34" charset="0"/>
                <a:ea typeface="PT Sans" pitchFamily="34" charset="0"/>
              </a:rPr>
              <a:t>proncipal</a:t>
            </a:r>
            <a:r>
              <a:rPr lang="es-ES" sz="2000" dirty="0" smtClean="0">
                <a:solidFill>
                  <a:schemeClr val="bg1"/>
                </a:solidFill>
                <a:latin typeface="PT Sans" pitchFamily="34" charset="0"/>
                <a:ea typeface="PT Sans" pitchFamily="34" charset="0"/>
              </a:rPr>
              <a:t> para el desarrollo del LLJ.</a:t>
            </a:r>
          </a:p>
          <a:p>
            <a:pPr marL="285750" indent="-285750" algn="just">
              <a:spcAft>
                <a:spcPts val="600"/>
              </a:spcAft>
              <a:buClr>
                <a:schemeClr val="bg1"/>
              </a:buClr>
              <a:buFont typeface="Arial"/>
              <a:buChar char="•"/>
            </a:pPr>
            <a:r>
              <a:rPr lang="en-US" sz="2000" dirty="0">
                <a:solidFill>
                  <a:schemeClr val="bg1"/>
                </a:solidFill>
                <a:latin typeface="PT Sans" pitchFamily="34" charset="0"/>
                <a:ea typeface="PT Sans" pitchFamily="34" charset="0"/>
              </a:rPr>
              <a:t>Se </a:t>
            </a:r>
            <a:r>
              <a:rPr lang="en-US" sz="2000" dirty="0" err="1">
                <a:solidFill>
                  <a:schemeClr val="bg1"/>
                </a:solidFill>
                <a:latin typeface="PT Sans" pitchFamily="34" charset="0"/>
                <a:ea typeface="PT Sans" pitchFamily="34" charset="0"/>
              </a:rPr>
              <a:t>observó</a:t>
            </a:r>
            <a:r>
              <a:rPr lang="en-US" sz="2000" dirty="0">
                <a:solidFill>
                  <a:schemeClr val="bg1"/>
                </a:solidFill>
                <a:latin typeface="PT Sans" pitchFamily="34" charset="0"/>
                <a:ea typeface="PT Sans" pitchFamily="34" charset="0"/>
              </a:rPr>
              <a:t> la </a:t>
            </a:r>
            <a:r>
              <a:rPr lang="en-US" sz="2000" dirty="0" err="1">
                <a:solidFill>
                  <a:schemeClr val="bg1"/>
                </a:solidFill>
                <a:latin typeface="PT Sans" pitchFamily="34" charset="0"/>
                <a:ea typeface="PT Sans" pitchFamily="34" charset="0"/>
              </a:rPr>
              <a:t>evolución</a:t>
            </a:r>
            <a:r>
              <a:rPr lang="en-US" sz="2000" dirty="0">
                <a:solidFill>
                  <a:schemeClr val="bg1"/>
                </a:solidFill>
                <a:latin typeface="PT Sans" pitchFamily="34" charset="0"/>
                <a:ea typeface="PT Sans" pitchFamily="34" charset="0"/>
              </a:rPr>
              <a:t> de la </a:t>
            </a:r>
            <a:r>
              <a:rPr lang="en-US" sz="2000" dirty="0" err="1">
                <a:solidFill>
                  <a:schemeClr val="bg1"/>
                </a:solidFill>
                <a:latin typeface="PT Sans" pitchFamily="34" charset="0"/>
                <a:ea typeface="PT Sans" pitchFamily="34" charset="0"/>
              </a:rPr>
              <a:t>capa</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mezclada</a:t>
            </a:r>
            <a:r>
              <a:rPr lang="en-US" sz="2000" dirty="0">
                <a:solidFill>
                  <a:schemeClr val="bg1"/>
                </a:solidFill>
                <a:latin typeface="PT Sans" pitchFamily="34" charset="0"/>
                <a:ea typeface="PT Sans" pitchFamily="34" charset="0"/>
              </a:rPr>
              <a:t>  con </a:t>
            </a:r>
            <a:r>
              <a:rPr lang="en-US" sz="2000" dirty="0" err="1">
                <a:solidFill>
                  <a:schemeClr val="bg1"/>
                </a:solidFill>
                <a:latin typeface="PT Sans" pitchFamily="34" charset="0"/>
                <a:ea typeface="PT Sans" pitchFamily="34" charset="0"/>
              </a:rPr>
              <a:t>perfiles</a:t>
            </a:r>
            <a:r>
              <a:rPr lang="en-US" sz="2000" dirty="0">
                <a:solidFill>
                  <a:schemeClr val="bg1"/>
                </a:solidFill>
                <a:latin typeface="PT Sans" pitchFamily="34" charset="0"/>
                <a:ea typeface="PT Sans" pitchFamily="34" charset="0"/>
              </a:rPr>
              <a:t> de </a:t>
            </a:r>
            <a:r>
              <a:rPr lang="en-US" sz="2000" dirty="0" err="1">
                <a:solidFill>
                  <a:schemeClr val="bg1"/>
                </a:solidFill>
                <a:latin typeface="PT Sans" pitchFamily="34" charset="0"/>
                <a:ea typeface="PT Sans" pitchFamily="34" charset="0"/>
              </a:rPr>
              <a:t>viento</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homogéneo</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durante</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las</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horas</a:t>
            </a:r>
            <a:r>
              <a:rPr lang="en-US" sz="2000" dirty="0">
                <a:solidFill>
                  <a:schemeClr val="bg1"/>
                </a:solidFill>
                <a:latin typeface="PT Sans" pitchFamily="34" charset="0"/>
                <a:ea typeface="PT Sans" pitchFamily="34" charset="0"/>
              </a:rPr>
              <a:t> de mayor </a:t>
            </a:r>
            <a:r>
              <a:rPr lang="en-US" sz="2000" dirty="0" err="1">
                <a:solidFill>
                  <a:schemeClr val="bg1"/>
                </a:solidFill>
                <a:latin typeface="PT Sans" pitchFamily="34" charset="0"/>
                <a:ea typeface="PT Sans" pitchFamily="34" charset="0"/>
              </a:rPr>
              <a:t>calentamiento</a:t>
            </a:r>
            <a:r>
              <a:rPr lang="en-US" sz="2000" dirty="0">
                <a:solidFill>
                  <a:schemeClr val="bg1"/>
                </a:solidFill>
                <a:latin typeface="PT Sans" pitchFamily="34" charset="0"/>
                <a:ea typeface="PT Sans" pitchFamily="34" charset="0"/>
              </a:rPr>
              <a:t>.  </a:t>
            </a:r>
            <a:endParaRPr lang="es-ES" sz="2000" dirty="0" smtClean="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estimaciones de la altura de la capa estable fueron consistentes con ambos métodos y el tope de la capa </a:t>
            </a:r>
            <a:r>
              <a:rPr lang="en-US" sz="2000" dirty="0" err="1">
                <a:solidFill>
                  <a:schemeClr val="bg1"/>
                </a:solidFill>
                <a:latin typeface="PT Sans" pitchFamily="34" charset="0"/>
                <a:ea typeface="PT Sans" pitchFamily="34" charset="0"/>
              </a:rPr>
              <a:t>mezclada</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estimada</a:t>
            </a:r>
            <a:r>
              <a:rPr lang="en-US" sz="2000" dirty="0">
                <a:solidFill>
                  <a:schemeClr val="bg1"/>
                </a:solidFill>
                <a:latin typeface="PT Sans" pitchFamily="34" charset="0"/>
                <a:ea typeface="PT Sans" pitchFamily="34" charset="0"/>
              </a:rPr>
              <a:t> a </a:t>
            </a:r>
            <a:r>
              <a:rPr lang="en-US" sz="2000" dirty="0" err="1">
                <a:solidFill>
                  <a:schemeClr val="bg1"/>
                </a:solidFill>
                <a:latin typeface="PT Sans" pitchFamily="34" charset="0"/>
                <a:ea typeface="PT Sans" pitchFamily="34" charset="0"/>
              </a:rPr>
              <a:t>partir</a:t>
            </a:r>
            <a:r>
              <a:rPr lang="en-US" sz="2000" dirty="0">
                <a:solidFill>
                  <a:schemeClr val="bg1"/>
                </a:solidFill>
                <a:latin typeface="PT Sans" pitchFamily="34" charset="0"/>
                <a:ea typeface="PT Sans" pitchFamily="34" charset="0"/>
              </a:rPr>
              <a:t> de la </a:t>
            </a:r>
            <a:r>
              <a:rPr lang="en-US" sz="2000" dirty="0" err="1">
                <a:solidFill>
                  <a:schemeClr val="bg1"/>
                </a:solidFill>
                <a:latin typeface="PT Sans" pitchFamily="34" charset="0"/>
                <a:ea typeface="PT Sans" pitchFamily="34" charset="0"/>
              </a:rPr>
              <a:t>información</a:t>
            </a:r>
            <a:r>
              <a:rPr lang="en-US" sz="2000" dirty="0">
                <a:solidFill>
                  <a:schemeClr val="bg1"/>
                </a:solidFill>
                <a:latin typeface="PT Sans" pitchFamily="34" charset="0"/>
                <a:ea typeface="PT Sans" pitchFamily="34" charset="0"/>
              </a:rPr>
              <a:t> de </a:t>
            </a:r>
            <a:r>
              <a:rPr lang="en-US" sz="2000" dirty="0" err="1">
                <a:solidFill>
                  <a:schemeClr val="bg1"/>
                </a:solidFill>
                <a:latin typeface="PT Sans" pitchFamily="34" charset="0"/>
                <a:ea typeface="PT Sans" pitchFamily="34" charset="0"/>
              </a:rPr>
              <a:t>dBZ</a:t>
            </a:r>
            <a:r>
              <a:rPr lang="en-US" sz="2000" dirty="0">
                <a:solidFill>
                  <a:schemeClr val="bg1"/>
                </a:solidFill>
                <a:latin typeface="PT Sans" pitchFamily="34" charset="0"/>
                <a:ea typeface="PT Sans" pitchFamily="34" charset="0"/>
              </a:rPr>
              <a:t> </a:t>
            </a:r>
            <a:r>
              <a:rPr lang="es-ES" sz="2000" dirty="0">
                <a:solidFill>
                  <a:schemeClr val="bg1"/>
                </a:solidFill>
                <a:latin typeface="PT Sans" pitchFamily="34" charset="0"/>
                <a:ea typeface="PT Sans" pitchFamily="34" charset="0"/>
              </a:rPr>
              <a:t>fue acorde a lo esperado </a:t>
            </a:r>
            <a:r>
              <a:rPr lang="es-ES" sz="2000" dirty="0" smtClean="0">
                <a:solidFill>
                  <a:schemeClr val="bg1"/>
                </a:solidFill>
                <a:latin typeface="PT Sans" pitchFamily="34" charset="0"/>
                <a:ea typeface="PT Sans" pitchFamily="34" charset="0"/>
              </a:rPr>
              <a:t>teóricamente.</a:t>
            </a:r>
          </a:p>
        </p:txBody>
      </p:sp>
    </p:spTree>
    <p:extLst>
      <p:ext uri="{BB962C8B-B14F-4D97-AF65-F5344CB8AC3E}">
        <p14:creationId xmlns:p14="http://schemas.microsoft.com/office/powerpoint/2010/main" val="2252649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920880"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ANÁLISIS DE LAS SIMULACIONES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simulaciones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Configuración</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modelo</a:t>
            </a:r>
            <a:endParaRPr lang="en-US" sz="1200" dirty="0">
              <a:latin typeface="Cooper Hewitt" pitchFamily="2" charset="0"/>
              <a:ea typeface="Cooper Hewitt" pitchFamily="2" charset="0"/>
            </a:endParaRPr>
          </a:p>
        </p:txBody>
      </p:sp>
      <p:sp>
        <p:nvSpPr>
          <p:cNvPr id="2" name="TextBox 1"/>
          <p:cNvSpPr txBox="1"/>
          <p:nvPr/>
        </p:nvSpPr>
        <p:spPr>
          <a:xfrm>
            <a:off x="395536" y="5249893"/>
            <a:ext cx="3338700" cy="954107"/>
          </a:xfrm>
          <a:prstGeom prst="rect">
            <a:avLst/>
          </a:prstGeom>
          <a:noFill/>
        </p:spPr>
        <p:txBody>
          <a:bodyPr wrap="square" rtlCol="0">
            <a:spAutoFit/>
          </a:bodyPr>
          <a:lstStyle/>
          <a:p>
            <a:pPr algn="ctr"/>
            <a:r>
              <a:rPr lang="es-ES" sz="1400" dirty="0">
                <a:latin typeface="PT Sans" pitchFamily="34" charset="0"/>
                <a:ea typeface="PT Sans" pitchFamily="34" charset="0"/>
              </a:rPr>
              <a:t>Dominio utilizado en el modelo con resolución de </a:t>
            </a:r>
            <a:r>
              <a:rPr lang="es-ES" sz="1400" dirty="0" smtClean="0">
                <a:latin typeface="PT Sans" pitchFamily="34" charset="0"/>
                <a:ea typeface="PT Sans" pitchFamily="34" charset="0"/>
              </a:rPr>
              <a:t>12 km </a:t>
            </a:r>
            <a:r>
              <a:rPr lang="es-ES" sz="1400" dirty="0">
                <a:latin typeface="PT Sans" pitchFamily="34" charset="0"/>
                <a:ea typeface="PT Sans" pitchFamily="34" charset="0"/>
              </a:rPr>
              <a:t>(dominio exterior) y 4 km (dominio interior). El punto representa la ubicación </a:t>
            </a:r>
            <a:r>
              <a:rPr lang="es-ES" sz="1400" dirty="0" smtClean="0">
                <a:latin typeface="PT Sans" pitchFamily="34" charset="0"/>
                <a:ea typeface="PT Sans" pitchFamily="34" charset="0"/>
              </a:rPr>
              <a:t>del radar.</a:t>
            </a:r>
            <a:endParaRPr lang="en-US" sz="1400" dirty="0">
              <a:latin typeface="PT Sans" pitchFamily="34" charset="0"/>
              <a:ea typeface="PT Sans" pitchFamily="34" charset="0"/>
            </a:endParaRPr>
          </a:p>
        </p:txBody>
      </p:sp>
      <p:sp>
        <p:nvSpPr>
          <p:cNvPr id="9" name="TextBox 8"/>
          <p:cNvSpPr txBox="1"/>
          <p:nvPr/>
        </p:nvSpPr>
        <p:spPr>
          <a:xfrm>
            <a:off x="611560" y="161950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CONFIGURACIÓN DEL MODELO</a:t>
            </a:r>
          </a:p>
        </p:txBody>
      </p:sp>
      <p:sp>
        <p:nvSpPr>
          <p:cNvPr id="10" name="TextBox 9"/>
          <p:cNvSpPr txBox="1"/>
          <p:nvPr/>
        </p:nvSpPr>
        <p:spPr>
          <a:xfrm>
            <a:off x="3995936" y="1916832"/>
            <a:ext cx="4464496" cy="4555093"/>
          </a:xfrm>
          <a:prstGeom prst="rect">
            <a:avLst/>
          </a:prstGeom>
          <a:noFill/>
        </p:spPr>
        <p:txBody>
          <a:bodyPr wrap="square" rtlCol="0">
            <a:spAutoFit/>
          </a:bodyPr>
          <a:lstStyle/>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42 niveles verticales (los primeros 20 ubicados en dentro de los 1800 m.</a:t>
            </a: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Simulaciones de 42 </a:t>
            </a:r>
            <a:r>
              <a:rPr lang="es-ES" dirty="0" err="1" smtClean="0">
                <a:latin typeface="Cooper Hewitt" pitchFamily="2" charset="0"/>
                <a:ea typeface="Cooper Hewitt" pitchFamily="2" charset="0"/>
              </a:rPr>
              <a:t>hs</a:t>
            </a:r>
            <a:r>
              <a:rPr lang="es-ES" dirty="0">
                <a:latin typeface="Cooper Hewitt" pitchFamily="2" charset="0"/>
                <a:ea typeface="Cooper Hewitt" pitchFamily="2" charset="0"/>
              </a:rPr>
              <a:t>.</a:t>
            </a:r>
            <a:endParaRPr lang="es-ES" dirty="0" smtClean="0">
              <a:latin typeface="Cooper Hewitt" pitchFamily="2" charset="0"/>
              <a:ea typeface="Cooper Hewitt" pitchFamily="2" charset="0"/>
            </a:endParaRP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Salidas cada 10 minutos.</a:t>
            </a: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Condiciones iniciales y de borde: Análisis </a:t>
            </a:r>
            <a:r>
              <a:rPr lang="es-ES" dirty="0">
                <a:latin typeface="Cooper Hewitt" pitchFamily="2" charset="0"/>
                <a:ea typeface="Cooper Hewitt" pitchFamily="2" charset="0"/>
              </a:rPr>
              <a:t>Final (FNL) </a:t>
            </a:r>
            <a:r>
              <a:rPr lang="es-ES" dirty="0" smtClean="0">
                <a:latin typeface="Cooper Hewitt" pitchFamily="2" charset="0"/>
                <a:ea typeface="Cooper Hewitt" pitchFamily="2" charset="0"/>
              </a:rPr>
              <a:t>del NCEP (0.25° x 0.25°, cada </a:t>
            </a:r>
            <a:r>
              <a:rPr lang="es-ES" dirty="0">
                <a:latin typeface="Cooper Hewitt" pitchFamily="2" charset="0"/>
                <a:ea typeface="Cooper Hewitt" pitchFamily="2" charset="0"/>
              </a:rPr>
              <a:t>6 </a:t>
            </a:r>
            <a:r>
              <a:rPr lang="es-ES" dirty="0" smtClean="0">
                <a:latin typeface="Cooper Hewitt" pitchFamily="2" charset="0"/>
                <a:ea typeface="Cooper Hewitt" pitchFamily="2" charset="0"/>
              </a:rPr>
              <a:t>horas).</a:t>
            </a:r>
          </a:p>
          <a:p>
            <a:pPr marL="285750" indent="-285750" algn="just">
              <a:lnSpc>
                <a:spcPct val="150000"/>
              </a:lnSpc>
              <a:spcAft>
                <a:spcPts val="600"/>
              </a:spcAft>
              <a:buFont typeface="Arial"/>
              <a:buChar char="•"/>
            </a:pPr>
            <a:r>
              <a:rPr lang="en-US" dirty="0" err="1" smtClean="0">
                <a:latin typeface="Cooper Hewitt" pitchFamily="2" charset="0"/>
                <a:ea typeface="Cooper Hewitt" pitchFamily="2" charset="0"/>
              </a:rPr>
              <a:t>Parametrizaciones</a:t>
            </a:r>
            <a:r>
              <a:rPr lang="en-US" dirty="0" smtClean="0">
                <a:latin typeface="Cooper Hewitt" pitchFamily="2" charset="0"/>
                <a:ea typeface="Cooper Hewitt" pitchFamily="2" charset="0"/>
              </a:rPr>
              <a:t>: RRTMG (O. </a:t>
            </a:r>
            <a:r>
              <a:rPr lang="en-US" dirty="0" err="1" smtClean="0">
                <a:latin typeface="Cooper Hewitt" pitchFamily="2" charset="0"/>
                <a:ea typeface="Cooper Hewitt" pitchFamily="2" charset="0"/>
              </a:rPr>
              <a:t>Larga</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Dudhia</a:t>
            </a:r>
            <a:r>
              <a:rPr lang="en-US" dirty="0" smtClean="0">
                <a:latin typeface="Cooper Hewitt" pitchFamily="2" charset="0"/>
                <a:ea typeface="Cooper Hewitt" pitchFamily="2" charset="0"/>
              </a:rPr>
              <a:t> (O. </a:t>
            </a:r>
            <a:r>
              <a:rPr lang="en-US" dirty="0" err="1" smtClean="0">
                <a:latin typeface="Cooper Hewitt" pitchFamily="2" charset="0"/>
                <a:ea typeface="Cooper Hewitt" pitchFamily="2" charset="0"/>
              </a:rPr>
              <a:t>Corta</a:t>
            </a:r>
            <a:r>
              <a:rPr lang="en-US" dirty="0" smtClean="0">
                <a:latin typeface="Cooper Hewitt" pitchFamily="2" charset="0"/>
                <a:ea typeface="Cooper Hewitt" pitchFamily="2" charset="0"/>
              </a:rPr>
              <a:t>), WSM6 (</a:t>
            </a:r>
            <a:r>
              <a:rPr lang="en-US" dirty="0" err="1" smtClean="0">
                <a:latin typeface="Cooper Hewitt" pitchFamily="2" charset="0"/>
                <a:ea typeface="Cooper Hewitt" pitchFamily="2" charset="0"/>
              </a:rPr>
              <a:t>Microfísica</a:t>
            </a:r>
            <a:r>
              <a:rPr lang="en-US" dirty="0" smtClean="0">
                <a:latin typeface="Cooper Hewitt" pitchFamily="2" charset="0"/>
                <a:ea typeface="Cooper Hewitt" pitchFamily="2" charset="0"/>
              </a:rPr>
              <a:t>) y Noah (</a:t>
            </a:r>
            <a:r>
              <a:rPr lang="en-US" dirty="0" err="1" smtClean="0">
                <a:latin typeface="Cooper Hewitt" pitchFamily="2" charset="0"/>
                <a:ea typeface="Cooper Hewitt" pitchFamily="2" charset="0"/>
              </a:rPr>
              <a:t>Modelo</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superficie</a:t>
            </a:r>
            <a:r>
              <a:rPr lang="en-US" dirty="0" smtClean="0">
                <a:latin typeface="Cooper Hewitt" pitchFamily="2" charset="0"/>
                <a:ea typeface="Cooper Hewitt" pitchFamily="2" charset="0"/>
              </a:rPr>
              <a:t>).</a:t>
            </a:r>
            <a:endParaRPr lang="es-ES" dirty="0" smtClean="0">
              <a:latin typeface="Cooper Hewitt" pitchFamily="2" charset="0"/>
              <a:ea typeface="Cooper Hewitt" pitchFamily="2" charset="0"/>
            </a:endParaRPr>
          </a:p>
        </p:txBody>
      </p:sp>
      <p:pic>
        <p:nvPicPr>
          <p:cNvPr id="3074" name="Picture 2" descr="Z:\home\pao\Dropbox\Tesis\tesis-VAD\Tesis\Defensa\Fig\domini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8" y="2132856"/>
            <a:ext cx="3206216" cy="277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8733" y="4047596"/>
            <a:ext cx="1883849" cy="307777"/>
          </a:xfrm>
          <a:prstGeom prst="rect">
            <a:avLst/>
          </a:prstGeom>
          <a:noFill/>
        </p:spPr>
        <p:txBody>
          <a:bodyPr wrap="none" rtlCol="0">
            <a:spAutoFit/>
          </a:bodyPr>
          <a:lstStyle/>
          <a:p>
            <a:r>
              <a:rPr lang="es-ES" sz="1400" dirty="0">
                <a:latin typeface="Cooper Hewitt" pitchFamily="2" charset="0"/>
                <a:ea typeface="Cooper Hewitt" pitchFamily="2" charset="0"/>
              </a:rPr>
              <a:t>Dominio 1: 12 x 12 </a:t>
            </a:r>
            <a:r>
              <a:rPr lang="es-ES" sz="1400" dirty="0" smtClean="0">
                <a:latin typeface="Cooper Hewitt" pitchFamily="2" charset="0"/>
                <a:ea typeface="Cooper Hewitt" pitchFamily="2" charset="0"/>
              </a:rPr>
              <a:t>km</a:t>
            </a:r>
            <a:endParaRPr lang="es-ES" sz="1400" dirty="0">
              <a:latin typeface="Cooper Hewitt" pitchFamily="2" charset="0"/>
              <a:ea typeface="Cooper Hewitt" pitchFamily="2" charset="0"/>
            </a:endParaRPr>
          </a:p>
        </p:txBody>
      </p:sp>
      <p:sp>
        <p:nvSpPr>
          <p:cNvPr id="12" name="TextBox 11"/>
          <p:cNvSpPr txBox="1"/>
          <p:nvPr/>
        </p:nvSpPr>
        <p:spPr>
          <a:xfrm>
            <a:off x="1435547" y="3789040"/>
            <a:ext cx="1566454" cy="292388"/>
          </a:xfrm>
          <a:prstGeom prst="rect">
            <a:avLst/>
          </a:prstGeom>
          <a:noFill/>
        </p:spPr>
        <p:txBody>
          <a:bodyPr wrap="none" rtlCol="0">
            <a:spAutoFit/>
          </a:bodyPr>
          <a:lstStyle/>
          <a:p>
            <a:r>
              <a:rPr lang="es-ES" sz="1300" dirty="0">
                <a:latin typeface="Cooper Hewitt" pitchFamily="2" charset="0"/>
                <a:ea typeface="Cooper Hewitt" pitchFamily="2" charset="0"/>
              </a:rPr>
              <a:t>Dominio </a:t>
            </a:r>
            <a:r>
              <a:rPr lang="es-ES" sz="1300" dirty="0" smtClean="0">
                <a:latin typeface="Cooper Hewitt" pitchFamily="2" charset="0"/>
                <a:ea typeface="Cooper Hewitt" pitchFamily="2" charset="0"/>
              </a:rPr>
              <a:t>2: </a:t>
            </a:r>
            <a:r>
              <a:rPr lang="es-ES" sz="1300" dirty="0">
                <a:latin typeface="Cooper Hewitt" pitchFamily="2" charset="0"/>
                <a:ea typeface="Cooper Hewitt" pitchFamily="2" charset="0"/>
              </a:rPr>
              <a:t>4</a:t>
            </a:r>
            <a:r>
              <a:rPr lang="es-ES" sz="1300" dirty="0" smtClean="0">
                <a:latin typeface="Cooper Hewitt" pitchFamily="2" charset="0"/>
                <a:ea typeface="Cooper Hewitt" pitchFamily="2" charset="0"/>
              </a:rPr>
              <a:t> </a:t>
            </a:r>
            <a:r>
              <a:rPr lang="es-ES" sz="1300" dirty="0">
                <a:latin typeface="Cooper Hewitt" pitchFamily="2" charset="0"/>
                <a:ea typeface="Cooper Hewitt" pitchFamily="2" charset="0"/>
              </a:rPr>
              <a:t>x 4</a:t>
            </a:r>
            <a:r>
              <a:rPr lang="es-ES" sz="1300" dirty="0" smtClean="0">
                <a:latin typeface="Cooper Hewitt" pitchFamily="2" charset="0"/>
                <a:ea typeface="Cooper Hewitt" pitchFamily="2" charset="0"/>
              </a:rPr>
              <a:t> km</a:t>
            </a:r>
            <a:endParaRPr lang="es-ES" sz="1300" dirty="0">
              <a:latin typeface="Cooper Hewitt" pitchFamily="2" charset="0"/>
              <a:ea typeface="Cooper Hewitt" pitchFamily="2" charset="0"/>
            </a:endParaRPr>
          </a:p>
        </p:txBody>
      </p:sp>
    </p:spTree>
    <p:extLst>
      <p:ext uri="{BB962C8B-B14F-4D97-AF65-F5344CB8AC3E}">
        <p14:creationId xmlns:p14="http://schemas.microsoft.com/office/powerpoint/2010/main" val="298107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3"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simulaciones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Parametrizaciones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PARAMETRIZACIONES DE CAPA LÍMITE</a:t>
            </a:r>
          </a:p>
        </p:txBody>
      </p:sp>
      <p:sp>
        <p:nvSpPr>
          <p:cNvPr id="2" name="TextBox 1"/>
          <p:cNvSpPr txBox="1"/>
          <p:nvPr/>
        </p:nvSpPr>
        <p:spPr>
          <a:xfrm>
            <a:off x="611560" y="1511781"/>
            <a:ext cx="5760639" cy="4293483"/>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a:buChar char="•"/>
              <a:defRPr>
                <a:latin typeface="Cooper Hewitt" pitchFamily="2" charset="0"/>
                <a:ea typeface="Cooper Hewitt" pitchFamily="2" charset="0"/>
              </a:defRPr>
            </a:lvl1pPr>
          </a:lstStyle>
          <a:p>
            <a:pPr>
              <a:spcBef>
                <a:spcPts val="1200"/>
              </a:spcBef>
            </a:pPr>
            <a:r>
              <a:rPr lang="en-US" b="1" dirty="0" smtClean="0">
                <a:solidFill>
                  <a:srgbClr val="21908C"/>
                </a:solidFill>
              </a:rPr>
              <a:t>YSU: </a:t>
            </a:r>
            <a:r>
              <a:rPr lang="en-US" dirty="0" err="1" smtClean="0"/>
              <a:t>Esquema</a:t>
            </a:r>
            <a:r>
              <a:rPr lang="en-US" dirty="0" smtClean="0"/>
              <a:t> no local y </a:t>
            </a:r>
            <a:r>
              <a:rPr lang="en-US" dirty="0" err="1" smtClean="0"/>
              <a:t>configuración</a:t>
            </a:r>
            <a:r>
              <a:rPr lang="en-US" dirty="0" smtClean="0"/>
              <a:t> con </a:t>
            </a:r>
            <a:r>
              <a:rPr lang="en-US" dirty="0" err="1" smtClean="0"/>
              <a:t>clausura</a:t>
            </a:r>
            <a:r>
              <a:rPr lang="en-US" dirty="0" smtClean="0"/>
              <a:t> de primer </a:t>
            </a:r>
            <a:r>
              <a:rPr lang="en-US" dirty="0" err="1" smtClean="0"/>
              <a:t>orden</a:t>
            </a:r>
            <a:r>
              <a:rPr lang="en-US" dirty="0" smtClean="0"/>
              <a:t>. Los </a:t>
            </a:r>
            <a:r>
              <a:rPr lang="en-US" dirty="0" err="1" smtClean="0"/>
              <a:t>coeficientes</a:t>
            </a:r>
            <a:r>
              <a:rPr lang="en-US" dirty="0" smtClean="0"/>
              <a:t> de </a:t>
            </a:r>
            <a:r>
              <a:rPr lang="en-US" dirty="0" err="1" smtClean="0"/>
              <a:t>difusividad</a:t>
            </a:r>
            <a:r>
              <a:rPr lang="en-US" dirty="0" smtClean="0"/>
              <a:t> </a:t>
            </a:r>
            <a:r>
              <a:rPr lang="en-US" dirty="0" err="1" smtClean="0"/>
              <a:t>turbulenta</a:t>
            </a:r>
            <a:r>
              <a:rPr lang="en-US" dirty="0" smtClean="0"/>
              <a:t> se </a:t>
            </a:r>
            <a:r>
              <a:rPr lang="en-US" dirty="0" err="1" smtClean="0"/>
              <a:t>obtienen</a:t>
            </a:r>
            <a:r>
              <a:rPr lang="en-US" dirty="0" smtClean="0"/>
              <a:t> a </a:t>
            </a:r>
            <a:r>
              <a:rPr lang="en-US" dirty="0" err="1" smtClean="0"/>
              <a:t>partir</a:t>
            </a:r>
            <a:r>
              <a:rPr lang="en-US" dirty="0" smtClean="0"/>
              <a:t> de </a:t>
            </a:r>
            <a:r>
              <a:rPr lang="en-US" dirty="0" err="1" smtClean="0"/>
              <a:t>una</a:t>
            </a:r>
            <a:r>
              <a:rPr lang="en-US" dirty="0" smtClean="0"/>
              <a:t> </a:t>
            </a:r>
            <a:r>
              <a:rPr lang="en-US" dirty="0" err="1" smtClean="0"/>
              <a:t>función</a:t>
            </a:r>
            <a:r>
              <a:rPr lang="en-US" dirty="0" smtClean="0"/>
              <a:t> </a:t>
            </a:r>
            <a:r>
              <a:rPr lang="en-US" dirty="0" err="1" smtClean="0"/>
              <a:t>que</a:t>
            </a:r>
            <a:r>
              <a:rPr lang="en-US" dirty="0" smtClean="0"/>
              <a:t> </a:t>
            </a:r>
            <a:r>
              <a:rPr lang="en-US" dirty="0" err="1" smtClean="0"/>
              <a:t>es</a:t>
            </a:r>
            <a:r>
              <a:rPr lang="en-US" dirty="0" smtClean="0"/>
              <a:t> </a:t>
            </a:r>
            <a:r>
              <a:rPr lang="en-US" dirty="0" err="1" smtClean="0"/>
              <a:t>independiente</a:t>
            </a:r>
            <a:r>
              <a:rPr lang="en-US" dirty="0" smtClean="0"/>
              <a:t> de </a:t>
            </a:r>
            <a:r>
              <a:rPr lang="en-US" dirty="0" err="1" smtClean="0"/>
              <a:t>las</a:t>
            </a:r>
            <a:r>
              <a:rPr lang="en-US" dirty="0" smtClean="0"/>
              <a:t> </a:t>
            </a:r>
            <a:r>
              <a:rPr lang="en-US" dirty="0" err="1" smtClean="0"/>
              <a:t>condiciones</a:t>
            </a:r>
            <a:r>
              <a:rPr lang="en-US" dirty="0" smtClean="0"/>
              <a:t> en </a:t>
            </a:r>
            <a:r>
              <a:rPr lang="en-US" dirty="0" err="1" smtClean="0"/>
              <a:t>cada</a:t>
            </a:r>
            <a:r>
              <a:rPr lang="en-US" dirty="0" smtClean="0"/>
              <a:t> </a:t>
            </a:r>
            <a:r>
              <a:rPr lang="en-US" dirty="0" err="1" smtClean="0"/>
              <a:t>punto</a:t>
            </a:r>
            <a:r>
              <a:rPr lang="en-US" dirty="0" smtClean="0"/>
              <a:t>.</a:t>
            </a:r>
          </a:p>
          <a:p>
            <a:pPr>
              <a:spcBef>
                <a:spcPts val="1200"/>
              </a:spcBef>
            </a:pPr>
            <a:r>
              <a:rPr lang="en-US" b="1" dirty="0" smtClean="0">
                <a:solidFill>
                  <a:srgbClr val="21908C"/>
                </a:solidFill>
              </a:rPr>
              <a:t>MYJ: </a:t>
            </a:r>
            <a:r>
              <a:rPr lang="en-US" dirty="0" err="1" smtClean="0"/>
              <a:t>Esquema</a:t>
            </a:r>
            <a:r>
              <a:rPr lang="en-US" dirty="0" smtClean="0"/>
              <a:t> local con </a:t>
            </a:r>
            <a:r>
              <a:rPr lang="en-US" dirty="0" err="1" smtClean="0"/>
              <a:t>clausura</a:t>
            </a:r>
            <a:r>
              <a:rPr lang="en-US" dirty="0" smtClean="0"/>
              <a:t> de </a:t>
            </a:r>
            <a:r>
              <a:rPr lang="en-US" dirty="0" err="1" smtClean="0"/>
              <a:t>orden</a:t>
            </a:r>
            <a:r>
              <a:rPr lang="en-US" dirty="0" smtClean="0"/>
              <a:t> 1.5. </a:t>
            </a:r>
            <a:r>
              <a:rPr lang="es-ES" dirty="0" smtClean="0"/>
              <a:t>Determina los coeficientes </a:t>
            </a:r>
            <a:r>
              <a:rPr lang="es-ES" dirty="0"/>
              <a:t>de difusión a partir del cálculo de la energía cinética </a:t>
            </a:r>
            <a:r>
              <a:rPr lang="es-ES" dirty="0" smtClean="0"/>
              <a:t>turbulenta pronosticada.</a:t>
            </a:r>
            <a:endParaRPr lang="en-US" dirty="0" smtClean="0"/>
          </a:p>
          <a:p>
            <a:pPr>
              <a:spcBef>
                <a:spcPts val="1200"/>
              </a:spcBef>
            </a:pPr>
            <a:r>
              <a:rPr lang="en-US" b="1" dirty="0" smtClean="0">
                <a:solidFill>
                  <a:srgbClr val="21908C"/>
                </a:solidFill>
              </a:rPr>
              <a:t>ACM2: </a:t>
            </a:r>
            <a:r>
              <a:rPr lang="en-US" dirty="0" err="1" smtClean="0"/>
              <a:t>Esquema</a:t>
            </a:r>
            <a:r>
              <a:rPr lang="en-US" dirty="0" smtClean="0"/>
              <a:t> no local </a:t>
            </a:r>
            <a:r>
              <a:rPr lang="en-US" dirty="0" err="1" smtClean="0"/>
              <a:t>para</a:t>
            </a:r>
            <a:r>
              <a:rPr lang="en-US" dirty="0" smtClean="0"/>
              <a:t> el </a:t>
            </a:r>
            <a:r>
              <a:rPr lang="en-US" dirty="0" err="1" smtClean="0"/>
              <a:t>transporte</a:t>
            </a:r>
            <a:r>
              <a:rPr lang="en-US" dirty="0" smtClean="0"/>
              <a:t> </a:t>
            </a:r>
            <a:r>
              <a:rPr lang="en-US" dirty="0" err="1" smtClean="0"/>
              <a:t>hacia</a:t>
            </a:r>
            <a:r>
              <a:rPr lang="en-US" dirty="0" smtClean="0"/>
              <a:t> </a:t>
            </a:r>
            <a:r>
              <a:rPr lang="en-US" dirty="0" err="1" smtClean="0"/>
              <a:t>arriba</a:t>
            </a:r>
            <a:r>
              <a:rPr lang="en-US" dirty="0" smtClean="0"/>
              <a:t> y local </a:t>
            </a:r>
            <a:r>
              <a:rPr lang="en-US" dirty="0" err="1" smtClean="0"/>
              <a:t>para</a:t>
            </a:r>
            <a:r>
              <a:rPr lang="en-US" dirty="0" smtClean="0"/>
              <a:t> el </a:t>
            </a:r>
            <a:r>
              <a:rPr lang="en-US" dirty="0" err="1" smtClean="0"/>
              <a:t>transporte</a:t>
            </a:r>
            <a:r>
              <a:rPr lang="en-US" dirty="0" smtClean="0"/>
              <a:t> </a:t>
            </a:r>
            <a:r>
              <a:rPr lang="en-US" dirty="0" err="1" smtClean="0"/>
              <a:t>hacia</a:t>
            </a:r>
            <a:r>
              <a:rPr lang="en-US" dirty="0" smtClean="0"/>
              <a:t> </a:t>
            </a:r>
            <a:r>
              <a:rPr lang="en-US" dirty="0" err="1" smtClean="0"/>
              <a:t>abajo</a:t>
            </a:r>
            <a:r>
              <a:rPr lang="en-US" dirty="0" smtClean="0"/>
              <a:t>.</a:t>
            </a:r>
            <a:endParaRPr lang="en-US" dirty="0"/>
          </a:p>
        </p:txBody>
      </p:sp>
      <p:grpSp>
        <p:nvGrpSpPr>
          <p:cNvPr id="46" name="Group 45"/>
          <p:cNvGrpSpPr/>
          <p:nvPr/>
        </p:nvGrpSpPr>
        <p:grpSpPr>
          <a:xfrm>
            <a:off x="7308304" y="4966288"/>
            <a:ext cx="660772" cy="1415040"/>
            <a:chOff x="6372200" y="4889348"/>
            <a:chExt cx="660772" cy="1415040"/>
          </a:xfrm>
        </p:grpSpPr>
        <p:sp>
          <p:nvSpPr>
            <p:cNvPr id="4" name="Rectangle 3"/>
            <p:cNvSpPr/>
            <p:nvPr/>
          </p:nvSpPr>
          <p:spPr>
            <a:xfrm>
              <a:off x="6372200" y="5949280"/>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72200" y="559417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72200" y="5241900"/>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72200" y="4889348"/>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stCxn id="11" idx="1"/>
              <a:endCxn id="12" idx="1"/>
            </p:cNvCxnSpPr>
            <p:nvPr/>
          </p:nvCxnSpPr>
          <p:spPr>
            <a:xfrm rot="10800000">
              <a:off x="6372200" y="5066902"/>
              <a:ext cx="12700" cy="352552"/>
            </a:xfrm>
            <a:prstGeom prst="curvedConnector3">
              <a:avLst>
                <a:gd name="adj1" fmla="val 140439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1"/>
              <a:endCxn id="11" idx="1"/>
            </p:cNvCxnSpPr>
            <p:nvPr/>
          </p:nvCxnSpPr>
          <p:spPr>
            <a:xfrm rot="10800000">
              <a:off x="6372200" y="5419454"/>
              <a:ext cx="12700" cy="352272"/>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4" idx="1"/>
              <a:endCxn id="10" idx="1"/>
            </p:cNvCxnSpPr>
            <p:nvPr/>
          </p:nvCxnSpPr>
          <p:spPr>
            <a:xfrm rot="10800000">
              <a:off x="6372200" y="5771726"/>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4" idx="1"/>
              <a:endCxn id="12" idx="1"/>
            </p:cNvCxnSpPr>
            <p:nvPr/>
          </p:nvCxnSpPr>
          <p:spPr>
            <a:xfrm rot="10800000">
              <a:off x="6372200" y="5066902"/>
              <a:ext cx="12700" cy="1059932"/>
            </a:xfrm>
            <a:prstGeom prst="curvedConnector3">
              <a:avLst>
                <a:gd name="adj1" fmla="val 310548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4" idx="1"/>
              <a:endCxn id="11" idx="1"/>
            </p:cNvCxnSpPr>
            <p:nvPr/>
          </p:nvCxnSpPr>
          <p:spPr>
            <a:xfrm rot="10800000">
              <a:off x="6372200" y="5419454"/>
              <a:ext cx="12700" cy="707380"/>
            </a:xfrm>
            <a:prstGeom prst="curvedConnector3">
              <a:avLst>
                <a:gd name="adj1" fmla="val 23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11" idx="3"/>
              <a:endCxn id="12" idx="3"/>
            </p:cNvCxnSpPr>
            <p:nvPr/>
          </p:nvCxnSpPr>
          <p:spPr>
            <a:xfrm flipV="1">
              <a:off x="7020272" y="5066902"/>
              <a:ext cx="12700" cy="352552"/>
            </a:xfrm>
            <a:prstGeom prst="curvedConnector3">
              <a:avLst>
                <a:gd name="adj1" fmla="val 128571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 idx="3"/>
              <a:endCxn id="11" idx="3"/>
            </p:cNvCxnSpPr>
            <p:nvPr/>
          </p:nvCxnSpPr>
          <p:spPr>
            <a:xfrm flipV="1">
              <a:off x="7020272" y="5419454"/>
              <a:ext cx="12700" cy="352272"/>
            </a:xfrm>
            <a:prstGeom prst="curvedConnector3">
              <a:avLst>
                <a:gd name="adj1" fmla="val 13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4" idx="3"/>
              <a:endCxn id="10" idx="3"/>
            </p:cNvCxnSpPr>
            <p:nvPr/>
          </p:nvCxnSpPr>
          <p:spPr>
            <a:xfrm flipV="1">
              <a:off x="7020272" y="5771726"/>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308304" y="1412776"/>
            <a:ext cx="660772" cy="1416178"/>
            <a:chOff x="7655644" y="4893142"/>
            <a:chExt cx="660772" cy="1416178"/>
          </a:xfrm>
        </p:grpSpPr>
        <p:sp>
          <p:nvSpPr>
            <p:cNvPr id="56" name="Rectangle 55"/>
            <p:cNvSpPr/>
            <p:nvPr/>
          </p:nvSpPr>
          <p:spPr>
            <a:xfrm>
              <a:off x="7655644" y="595421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655644" y="5599104"/>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55644" y="524683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655644" y="489314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urved Connector 59"/>
            <p:cNvCxnSpPr>
              <a:stCxn id="58" idx="1"/>
              <a:endCxn id="59" idx="1"/>
            </p:cNvCxnSpPr>
            <p:nvPr/>
          </p:nvCxnSpPr>
          <p:spPr>
            <a:xfrm rot="10800000">
              <a:off x="7655644" y="5070696"/>
              <a:ext cx="12700" cy="353690"/>
            </a:xfrm>
            <a:prstGeom prst="curvedConnector3">
              <a:avLst>
                <a:gd name="adj1" fmla="val 13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7" idx="1"/>
              <a:endCxn id="58" idx="1"/>
            </p:cNvCxnSpPr>
            <p:nvPr/>
          </p:nvCxnSpPr>
          <p:spPr>
            <a:xfrm rot="10800000">
              <a:off x="7655644" y="5424386"/>
              <a:ext cx="12700" cy="352272"/>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56" idx="1"/>
              <a:endCxn id="57" idx="1"/>
            </p:cNvCxnSpPr>
            <p:nvPr/>
          </p:nvCxnSpPr>
          <p:spPr>
            <a:xfrm rot="10800000">
              <a:off x="7655644" y="5776658"/>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56" idx="1"/>
              <a:endCxn id="59" idx="1"/>
            </p:cNvCxnSpPr>
            <p:nvPr/>
          </p:nvCxnSpPr>
          <p:spPr>
            <a:xfrm rot="10800000">
              <a:off x="7655644" y="5070696"/>
              <a:ext cx="12700" cy="1061070"/>
            </a:xfrm>
            <a:prstGeom prst="curvedConnector3">
              <a:avLst>
                <a:gd name="adj1" fmla="val 27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6" idx="1"/>
              <a:endCxn id="58" idx="1"/>
            </p:cNvCxnSpPr>
            <p:nvPr/>
          </p:nvCxnSpPr>
          <p:spPr>
            <a:xfrm rot="10800000">
              <a:off x="7655644" y="5424386"/>
              <a:ext cx="12700" cy="707380"/>
            </a:xfrm>
            <a:prstGeom prst="curvedConnector3">
              <a:avLst>
                <a:gd name="adj1" fmla="val 20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58" idx="3"/>
              <a:endCxn id="59" idx="3"/>
            </p:cNvCxnSpPr>
            <p:nvPr/>
          </p:nvCxnSpPr>
          <p:spPr>
            <a:xfrm flipV="1">
              <a:off x="8303716" y="5070696"/>
              <a:ext cx="12700" cy="353690"/>
            </a:xfrm>
            <a:prstGeom prst="curvedConnector3">
              <a:avLst>
                <a:gd name="adj1" fmla="val 12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57" idx="3"/>
              <a:endCxn id="58" idx="3"/>
            </p:cNvCxnSpPr>
            <p:nvPr/>
          </p:nvCxnSpPr>
          <p:spPr>
            <a:xfrm flipV="1">
              <a:off x="8303716" y="5424386"/>
              <a:ext cx="12700" cy="352272"/>
            </a:xfrm>
            <a:prstGeom prst="curvedConnector3">
              <a:avLst>
                <a:gd name="adj1" fmla="val 13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56" idx="3"/>
              <a:endCxn id="57" idx="3"/>
            </p:cNvCxnSpPr>
            <p:nvPr/>
          </p:nvCxnSpPr>
          <p:spPr>
            <a:xfrm flipV="1">
              <a:off x="8303716" y="5776658"/>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56" idx="3"/>
              <a:endCxn id="59" idx="3"/>
            </p:cNvCxnSpPr>
            <p:nvPr/>
          </p:nvCxnSpPr>
          <p:spPr>
            <a:xfrm flipV="1">
              <a:off x="8303716" y="5070696"/>
              <a:ext cx="12700" cy="1061070"/>
            </a:xfrm>
            <a:prstGeom prst="curvedConnector3">
              <a:avLst>
                <a:gd name="adj1" fmla="val 26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56" idx="3"/>
              <a:endCxn id="58" idx="3"/>
            </p:cNvCxnSpPr>
            <p:nvPr/>
          </p:nvCxnSpPr>
          <p:spPr>
            <a:xfrm flipV="1">
              <a:off x="8303716" y="5424386"/>
              <a:ext cx="12700" cy="707380"/>
            </a:xfrm>
            <a:prstGeom prst="curvedConnector3">
              <a:avLst>
                <a:gd name="adj1" fmla="val 19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57" idx="3"/>
              <a:endCxn id="59" idx="3"/>
            </p:cNvCxnSpPr>
            <p:nvPr/>
          </p:nvCxnSpPr>
          <p:spPr>
            <a:xfrm flipV="1">
              <a:off x="8303716" y="5070696"/>
              <a:ext cx="12700" cy="705962"/>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Curved Connector 79"/>
            <p:cNvCxnSpPr>
              <a:stCxn id="57" idx="1"/>
              <a:endCxn id="59" idx="1"/>
            </p:cNvCxnSpPr>
            <p:nvPr/>
          </p:nvCxnSpPr>
          <p:spPr>
            <a:xfrm rot="10800000">
              <a:off x="7655644" y="5070696"/>
              <a:ext cx="12700" cy="705962"/>
            </a:xfrm>
            <a:prstGeom prst="curvedConnector3">
              <a:avLst>
                <a:gd name="adj1" fmla="val 20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308304" y="3178298"/>
            <a:ext cx="660772" cy="1421202"/>
            <a:chOff x="5148064" y="4899282"/>
            <a:chExt cx="660772" cy="1421202"/>
          </a:xfrm>
        </p:grpSpPr>
        <p:sp>
          <p:nvSpPr>
            <p:cNvPr id="84" name="Rectangle 83"/>
            <p:cNvSpPr/>
            <p:nvPr/>
          </p:nvSpPr>
          <p:spPr>
            <a:xfrm>
              <a:off x="5148064" y="5965376"/>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5148064" y="5610268"/>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148064" y="525297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148064" y="489928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Curved Connector 87"/>
            <p:cNvCxnSpPr>
              <a:stCxn id="86" idx="1"/>
              <a:endCxn id="87" idx="1"/>
            </p:cNvCxnSpPr>
            <p:nvPr/>
          </p:nvCxnSpPr>
          <p:spPr>
            <a:xfrm rot="10800000">
              <a:off x="5148064" y="5076836"/>
              <a:ext cx="12700" cy="353690"/>
            </a:xfrm>
            <a:prstGeom prst="curvedConnector3">
              <a:avLst>
                <a:gd name="adj1" fmla="val 144396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urved Connector 88"/>
            <p:cNvCxnSpPr>
              <a:stCxn id="85" idx="1"/>
              <a:endCxn id="86" idx="1"/>
            </p:cNvCxnSpPr>
            <p:nvPr/>
          </p:nvCxnSpPr>
          <p:spPr>
            <a:xfrm rot="10800000">
              <a:off x="5148064" y="5430526"/>
              <a:ext cx="12700" cy="357296"/>
            </a:xfrm>
            <a:prstGeom prst="curvedConnector3">
              <a:avLst>
                <a:gd name="adj1" fmla="val 1602197"/>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urved Connector 89"/>
            <p:cNvCxnSpPr>
              <a:stCxn id="84" idx="1"/>
              <a:endCxn id="85" idx="1"/>
            </p:cNvCxnSpPr>
            <p:nvPr/>
          </p:nvCxnSpPr>
          <p:spPr>
            <a:xfrm rot="10800000">
              <a:off x="5148064" y="5787822"/>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urved Connector 92"/>
            <p:cNvCxnSpPr>
              <a:stCxn id="86" idx="3"/>
              <a:endCxn id="87" idx="3"/>
            </p:cNvCxnSpPr>
            <p:nvPr/>
          </p:nvCxnSpPr>
          <p:spPr>
            <a:xfrm flipV="1">
              <a:off x="5796136" y="5076836"/>
              <a:ext cx="12700" cy="353690"/>
            </a:xfrm>
            <a:prstGeom prst="curvedConnector3">
              <a:avLst>
                <a:gd name="adj1" fmla="val 15230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85" idx="3"/>
              <a:endCxn id="86" idx="3"/>
            </p:cNvCxnSpPr>
            <p:nvPr/>
          </p:nvCxnSpPr>
          <p:spPr>
            <a:xfrm flipV="1">
              <a:off x="5796136" y="5430526"/>
              <a:ext cx="12700" cy="357296"/>
            </a:xfrm>
            <a:prstGeom prst="curvedConnector3">
              <a:avLst>
                <a:gd name="adj1" fmla="val 144396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84" idx="3"/>
              <a:endCxn id="85" idx="3"/>
            </p:cNvCxnSpPr>
            <p:nvPr/>
          </p:nvCxnSpPr>
          <p:spPr>
            <a:xfrm flipV="1">
              <a:off x="5796136" y="5787822"/>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2188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COMPARACIÓN</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Comparación</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2298697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INTENSIDAD DEL VIENTO</a:t>
            </a:r>
          </a:p>
        </p:txBody>
      </p:sp>
      <p:sp>
        <p:nvSpPr>
          <p:cNvPr id="9" name="TextBox 8"/>
          <p:cNvSpPr txBox="1"/>
          <p:nvPr/>
        </p:nvSpPr>
        <p:spPr>
          <a:xfrm>
            <a:off x="1375834" y="5642664"/>
            <a:ext cx="6624736" cy="738664"/>
          </a:xfrm>
          <a:prstGeom prst="rect">
            <a:avLst/>
          </a:prstGeom>
          <a:noFill/>
        </p:spPr>
        <p:txBody>
          <a:bodyPr wrap="square" rtlCol="0">
            <a:spAutoFit/>
          </a:bodyPr>
          <a:lstStyle/>
          <a:p>
            <a:pPr algn="ctr"/>
            <a:r>
              <a:rPr lang="es-ES" sz="1400" dirty="0" smtClean="0">
                <a:latin typeface="PT Sans" pitchFamily="34" charset="0"/>
                <a:ea typeface="PT Sans" pitchFamily="34" charset="0"/>
              </a:rPr>
              <a:t>Magnitud del viento (m/s) </a:t>
            </a:r>
            <a:r>
              <a:rPr lang="es-ES" sz="1400" dirty="0">
                <a:latin typeface="PT Sans" pitchFamily="34" charset="0"/>
                <a:ea typeface="PT Sans" pitchFamily="34" charset="0"/>
              </a:rPr>
              <a:t>estimada por el radar (</a:t>
            </a:r>
            <a:r>
              <a:rPr lang="es-ES" sz="1400" dirty="0" err="1">
                <a:latin typeface="PT Sans" pitchFamily="34" charset="0"/>
                <a:ea typeface="PT Sans" pitchFamily="34" charset="0"/>
              </a:rPr>
              <a:t>Obs</a:t>
            </a:r>
            <a:r>
              <a:rPr lang="es-ES" sz="1400" dirty="0">
                <a:latin typeface="PT Sans" pitchFamily="34" charset="0"/>
                <a:ea typeface="PT Sans" pitchFamily="34" charset="0"/>
              </a:rPr>
              <a:t>) y simulada por</a:t>
            </a:r>
          </a:p>
          <a:p>
            <a:pPr algn="ctr"/>
            <a:r>
              <a:rPr lang="es-ES" sz="1400" dirty="0">
                <a:latin typeface="PT Sans" pitchFamily="34" charset="0"/>
                <a:ea typeface="PT Sans" pitchFamily="34" charset="0"/>
              </a:rPr>
              <a:t>el modelo WRF utilizando distintos esquemas de </a:t>
            </a:r>
            <a:r>
              <a:rPr lang="es-ES" sz="1400" dirty="0" smtClean="0">
                <a:latin typeface="PT Sans" pitchFamily="34" charset="0"/>
                <a:ea typeface="PT Sans" pitchFamily="34" charset="0"/>
              </a:rPr>
              <a:t>CLP y posteriormente </a:t>
            </a:r>
            <a:r>
              <a:rPr lang="es-ES" sz="1400" dirty="0">
                <a:latin typeface="PT Sans" pitchFamily="34" charset="0"/>
                <a:ea typeface="PT Sans" pitchFamily="34" charset="0"/>
              </a:rPr>
              <a:t>procesados con VAD.</a:t>
            </a:r>
            <a:endParaRPr lang="en-US" sz="1400" dirty="0">
              <a:latin typeface="PT Sans" pitchFamily="34" charset="0"/>
              <a:ea typeface="PT Sans" pitchFamily="34" charset="0"/>
            </a:endParaRPr>
          </a:p>
        </p:txBody>
      </p:sp>
      <p:pic>
        <p:nvPicPr>
          <p:cNvPr id="5124" name="Picture 4" descr="Z:\home\pao\Dropbox\Tesis\tesis-VAD\Tesis\Defensa\Fig\vad-modelo-sp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2" y="966921"/>
            <a:ext cx="8541236" cy="46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880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a:t>
            </a:r>
            <a:r>
              <a:rPr lang="en-US" sz="1200" b="1" dirty="0">
                <a:solidFill>
                  <a:srgbClr val="21908C"/>
                </a:solidFill>
                <a:latin typeface="Cooper Hewitt" pitchFamily="2" charset="0"/>
                <a:ea typeface="Cooper Hewitt" pitchFamily="2" charset="0"/>
              </a:rPr>
              <a:t>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Diferencia</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DIFERENCIA</a:t>
            </a:r>
          </a:p>
        </p:txBody>
      </p:sp>
      <p:sp>
        <p:nvSpPr>
          <p:cNvPr id="9" name="TextBox 8"/>
          <p:cNvSpPr txBox="1"/>
          <p:nvPr/>
        </p:nvSpPr>
        <p:spPr>
          <a:xfrm>
            <a:off x="395537" y="5661248"/>
            <a:ext cx="8541235" cy="307777"/>
          </a:xfrm>
          <a:prstGeom prst="rect">
            <a:avLst/>
          </a:prstGeom>
          <a:noFill/>
        </p:spPr>
        <p:txBody>
          <a:bodyPr wrap="square" rtlCol="0">
            <a:spAutoFit/>
          </a:bodyPr>
          <a:lstStyle/>
          <a:p>
            <a:pPr algn="ctr"/>
            <a:r>
              <a:rPr lang="es-ES" sz="1400" dirty="0">
                <a:latin typeface="PT Sans" pitchFamily="34" charset="0"/>
                <a:ea typeface="PT Sans" pitchFamily="34" charset="0"/>
              </a:rPr>
              <a:t>Diferencia entre las observaciones y cada simulación para la magnitud </a:t>
            </a:r>
            <a:r>
              <a:rPr lang="es-ES" sz="1400" dirty="0" smtClean="0">
                <a:latin typeface="PT Sans" pitchFamily="34" charset="0"/>
                <a:ea typeface="PT Sans" pitchFamily="34" charset="0"/>
              </a:rPr>
              <a:t>del viento </a:t>
            </a:r>
            <a:r>
              <a:rPr lang="es-ES" sz="1400" dirty="0">
                <a:latin typeface="PT Sans" pitchFamily="34" charset="0"/>
                <a:ea typeface="PT Sans" pitchFamily="34" charset="0"/>
              </a:rPr>
              <a:t>(m/s</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p:sp>
        <p:nvSpPr>
          <p:cNvPr id="4" name="Rectangle 3"/>
          <p:cNvSpPr/>
          <p:nvPr/>
        </p:nvSpPr>
        <p:spPr>
          <a:xfrm>
            <a:off x="611560" y="1359863"/>
            <a:ext cx="1827744" cy="369332"/>
          </a:xfrm>
          <a:prstGeom prst="rect">
            <a:avLst/>
          </a:prstGeom>
        </p:spPr>
        <p:txBody>
          <a:bodyPr wrap="none">
            <a:spAutoFit/>
          </a:bodyPr>
          <a:lstStyle/>
          <a:p>
            <a:r>
              <a:rPr lang="en-US" dirty="0" err="1" smtClean="0">
                <a:latin typeface="Cooper Hewitt" pitchFamily="2" charset="0"/>
                <a:ea typeface="Cooper Hewitt" pitchFamily="2" charset="0"/>
              </a:rPr>
              <a:t>Obs</a:t>
            </a:r>
            <a:r>
              <a:rPr lang="en-US" dirty="0" smtClean="0">
                <a:latin typeface="Cooper Hewitt" pitchFamily="2" charset="0"/>
                <a:ea typeface="Cooper Hewitt" pitchFamily="2" charset="0"/>
              </a:rPr>
              <a:t> - </a:t>
            </a:r>
            <a:r>
              <a:rPr lang="en-US" dirty="0" err="1" smtClean="0">
                <a:latin typeface="Cooper Hewitt" pitchFamily="2" charset="0"/>
                <a:ea typeface="Cooper Hewitt" pitchFamily="2" charset="0"/>
              </a:rPr>
              <a:t>Simulación</a:t>
            </a:r>
            <a:endParaRPr lang="en-US" dirty="0">
              <a:latin typeface="Cooper Hewitt" pitchFamily="2" charset="0"/>
              <a:ea typeface="Cooper Hewitt" pitchFamily="2" charset="0"/>
            </a:endParaRPr>
          </a:p>
        </p:txBody>
      </p:sp>
      <p:sp>
        <p:nvSpPr>
          <p:cNvPr id="5" name="TextBox 4"/>
          <p:cNvSpPr txBox="1"/>
          <p:nvPr/>
        </p:nvSpPr>
        <p:spPr>
          <a:xfrm>
            <a:off x="755576" y="3789040"/>
            <a:ext cx="4281428" cy="369332"/>
          </a:xfrm>
          <a:prstGeom prst="rect">
            <a:avLst/>
          </a:prstGeom>
          <a:noFill/>
        </p:spPr>
        <p:txBody>
          <a:bodyPr wrap="none" rtlCol="0">
            <a:spAutoFit/>
          </a:bodyPr>
          <a:lstStyle/>
          <a:p>
            <a:r>
              <a:rPr lang="en-US" dirty="0" err="1" smtClean="0"/>
              <a:t>Poner</a:t>
            </a:r>
            <a:r>
              <a:rPr lang="en-US" dirty="0" smtClean="0"/>
              <a:t> solo </a:t>
            </a:r>
            <a:r>
              <a:rPr lang="en-US" dirty="0" err="1" smtClean="0"/>
              <a:t>Magnitud</a:t>
            </a:r>
            <a:r>
              <a:rPr lang="en-US" dirty="0" smtClean="0"/>
              <a:t> del </a:t>
            </a:r>
            <a:r>
              <a:rPr lang="en-US" dirty="0" err="1" smtClean="0"/>
              <a:t>viento</a:t>
            </a:r>
            <a:r>
              <a:rPr lang="en-US" dirty="0" smtClean="0"/>
              <a:t>  horizontal?</a:t>
            </a:r>
            <a:endParaRPr lang="en-US" dirty="0"/>
          </a:p>
        </p:txBody>
      </p:sp>
      <p:pic>
        <p:nvPicPr>
          <p:cNvPr id="3075" name="Picture 3" descr="Z:\home\pao\Dropbox\Tesis\tesis-VAD\Tesis\Defensa\Fig\diferenci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09392"/>
            <a:ext cx="8541236" cy="3779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35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Variación</a:t>
            </a:r>
            <a:r>
              <a:rPr lang="en-US" sz="1200" dirty="0" smtClean="0">
                <a:latin typeface="Cooper Hewitt" pitchFamily="2" charset="0"/>
                <a:ea typeface="Cooper Hewitt" pitchFamily="2" charset="0"/>
              </a:rPr>
              <a:t> vertical de los </a:t>
            </a:r>
            <a:r>
              <a:rPr lang="en-US" sz="1200" dirty="0" err="1" smtClean="0">
                <a:latin typeface="Cooper Hewitt" pitchFamily="2" charset="0"/>
                <a:ea typeface="Cooper Hewitt" pitchFamily="2" charset="0"/>
              </a:rPr>
              <a:t>errores</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ERRORES</a:t>
            </a:r>
          </a:p>
        </p:txBody>
      </p:sp>
      <p:sp>
        <p:nvSpPr>
          <p:cNvPr id="9" name="TextBox 8"/>
          <p:cNvSpPr txBox="1"/>
          <p:nvPr/>
        </p:nvSpPr>
        <p:spPr>
          <a:xfrm>
            <a:off x="1375834" y="5498648"/>
            <a:ext cx="6624736" cy="738664"/>
          </a:xfrm>
          <a:prstGeom prst="rect">
            <a:avLst/>
          </a:prstGeom>
          <a:noFill/>
        </p:spPr>
        <p:txBody>
          <a:bodyPr wrap="square" rtlCol="0">
            <a:spAutoFit/>
          </a:bodyPr>
          <a:lstStyle/>
          <a:p>
            <a:pPr algn="ctr"/>
            <a:r>
              <a:rPr lang="es-ES" sz="1400" dirty="0" err="1">
                <a:latin typeface="PT Sans" pitchFamily="34" charset="0"/>
                <a:ea typeface="PT Sans" pitchFamily="34" charset="0"/>
              </a:rPr>
              <a:t>Bias</a:t>
            </a:r>
            <a:r>
              <a:rPr lang="es-ES" sz="1400" dirty="0">
                <a:latin typeface="PT Sans" pitchFamily="34" charset="0"/>
                <a:ea typeface="PT Sans" pitchFamily="34" charset="0"/>
              </a:rPr>
              <a:t>, </a:t>
            </a:r>
            <a:r>
              <a:rPr lang="es-ES" sz="1400" dirty="0" err="1">
                <a:latin typeface="PT Sans" pitchFamily="34" charset="0"/>
                <a:ea typeface="PT Sans" pitchFamily="34" charset="0"/>
              </a:rPr>
              <a:t>rmse</a:t>
            </a:r>
            <a:r>
              <a:rPr lang="es-ES" sz="1400" dirty="0">
                <a:latin typeface="PT Sans" pitchFamily="34" charset="0"/>
                <a:ea typeface="PT Sans" pitchFamily="34" charset="0"/>
              </a:rPr>
              <a:t> y </a:t>
            </a:r>
            <a:r>
              <a:rPr lang="es-ES" sz="1400" dirty="0" err="1">
                <a:latin typeface="PT Sans" pitchFamily="34" charset="0"/>
                <a:ea typeface="PT Sans" pitchFamily="34" charset="0"/>
              </a:rPr>
              <a:t>rmsens</a:t>
            </a:r>
            <a:r>
              <a:rPr lang="es-ES" sz="1400" dirty="0">
                <a:latin typeface="PT Sans" pitchFamily="34" charset="0"/>
                <a:ea typeface="PT Sans" pitchFamily="34" charset="0"/>
              </a:rPr>
              <a:t> en m/s y coeficiente de correlación para la estimación </a:t>
            </a:r>
            <a:r>
              <a:rPr lang="es-ES" sz="1400" dirty="0" smtClean="0">
                <a:latin typeface="PT Sans" pitchFamily="34" charset="0"/>
                <a:ea typeface="PT Sans" pitchFamily="34" charset="0"/>
              </a:rPr>
              <a:t>de la </a:t>
            </a:r>
            <a:r>
              <a:rPr lang="es-ES" sz="1400" dirty="0">
                <a:latin typeface="PT Sans" pitchFamily="34" charset="0"/>
                <a:ea typeface="PT Sans" pitchFamily="34" charset="0"/>
              </a:rPr>
              <a:t>velocidad del viento (m/s) con cada simulación en función de la altura y la simulación.</a:t>
            </a:r>
            <a:endParaRPr lang="en-US" sz="1400" dirty="0">
              <a:latin typeface="PT Sans" pitchFamily="34" charset="0"/>
              <a:ea typeface="PT Sans" pitchFamily="34" charset="0"/>
            </a:endParaRPr>
          </a:p>
        </p:txBody>
      </p:sp>
      <p:pic>
        <p:nvPicPr>
          <p:cNvPr id="7173" name="Picture 5" descr="Z:\home\pao\Dropbox\Tesis\tesis-VAD\Tesis\Defensa\Fig\err-sp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215" y="836712"/>
            <a:ext cx="599957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350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Perfiles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y LLJ</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a:solidFill>
                  <a:srgbClr val="21908C"/>
                </a:solidFill>
                <a:latin typeface="Cooper Hewitt" pitchFamily="2" charset="0"/>
                <a:ea typeface="Cooper Hewitt" pitchFamily="2" charset="0"/>
              </a:rPr>
              <a:t>PERFILES VERTICALES DE </a:t>
            </a:r>
            <a:r>
              <a:rPr lang="en-US" b="1" dirty="0" smtClean="0">
                <a:solidFill>
                  <a:srgbClr val="21908C"/>
                </a:solidFill>
                <a:latin typeface="Cooper Hewitt" pitchFamily="2" charset="0"/>
                <a:ea typeface="Cooper Hewitt" pitchFamily="2" charset="0"/>
              </a:rPr>
              <a:t>VIENTO</a:t>
            </a:r>
            <a:endParaRPr lang="en-US" b="1" dirty="0">
              <a:solidFill>
                <a:srgbClr val="21908C"/>
              </a:solidFill>
              <a:latin typeface="Cooper Hewitt" pitchFamily="2" charset="0"/>
              <a:ea typeface="Cooper Hewitt" pitchFamily="2" charset="0"/>
            </a:endParaRPr>
          </a:p>
        </p:txBody>
      </p:sp>
      <p:sp>
        <p:nvSpPr>
          <p:cNvPr id="9" name="TextBox 8"/>
          <p:cNvSpPr txBox="1"/>
          <p:nvPr/>
        </p:nvSpPr>
        <p:spPr>
          <a:xfrm>
            <a:off x="1375834" y="5498648"/>
            <a:ext cx="6624736" cy="738664"/>
          </a:xfrm>
          <a:prstGeom prst="rect">
            <a:avLst/>
          </a:prstGeom>
          <a:noFill/>
        </p:spPr>
        <p:txBody>
          <a:bodyPr wrap="square" rtlCol="0">
            <a:spAutoFit/>
          </a:bodyPr>
          <a:lstStyle/>
          <a:p>
            <a:pPr algn="ctr"/>
            <a:r>
              <a:rPr lang="es-ES" sz="1400" dirty="0">
                <a:latin typeface="PT Sans" pitchFamily="34" charset="0"/>
                <a:ea typeface="PT Sans" pitchFamily="34" charset="0"/>
              </a:rPr>
              <a:t>Perfil de viento (m/s) observado por el radar a las 06 y las 17 UTC y </a:t>
            </a:r>
            <a:r>
              <a:rPr lang="es-ES" sz="1400" dirty="0" smtClean="0">
                <a:latin typeface="PT Sans" pitchFamily="34" charset="0"/>
                <a:ea typeface="PT Sans" pitchFamily="34" charset="0"/>
              </a:rPr>
              <a:t>perfiles simulados </a:t>
            </a:r>
            <a:r>
              <a:rPr lang="es-ES" sz="1400" dirty="0">
                <a:latin typeface="PT Sans" pitchFamily="34" charset="0"/>
                <a:ea typeface="PT Sans" pitchFamily="34" charset="0"/>
              </a:rPr>
              <a:t>por el modelo para los mismos momentos. Las marcas en los ejes indican </a:t>
            </a:r>
            <a:r>
              <a:rPr lang="es-ES" sz="1400" dirty="0" smtClean="0">
                <a:latin typeface="PT Sans" pitchFamily="34" charset="0"/>
                <a:ea typeface="PT Sans" pitchFamily="34" charset="0"/>
              </a:rPr>
              <a:t>la magnitud </a:t>
            </a:r>
            <a:r>
              <a:rPr lang="es-ES" sz="1400" dirty="0">
                <a:latin typeface="PT Sans" pitchFamily="34" charset="0"/>
                <a:ea typeface="PT Sans" pitchFamily="34" charset="0"/>
              </a:rPr>
              <a:t>del viento máxima y mínima y la altura a la que ocurren.</a:t>
            </a:r>
            <a:endParaRPr lang="en-US" sz="1400" dirty="0">
              <a:latin typeface="PT Sans" pitchFamily="34" charset="0"/>
              <a:ea typeface="PT Sans" pitchFamily="34" charset="0"/>
            </a:endParaRPr>
          </a:p>
        </p:txBody>
      </p:sp>
      <p:pic>
        <p:nvPicPr>
          <p:cNvPr id="10" name="Picture 4" descr="Z:\home\pao\Dropbox\Tesis\tesis-VAD\Tesis\Defensa\Fig\perfiles-mo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56" y="1074230"/>
            <a:ext cx="7647888" cy="44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4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
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Hodógrafas</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Oscilación</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Inercial</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HODÓGRAFAS TEMPORALES</a:t>
            </a:r>
          </a:p>
        </p:txBody>
      </p:sp>
      <p:sp>
        <p:nvSpPr>
          <p:cNvPr id="9" name="TextBox 8"/>
          <p:cNvSpPr txBox="1"/>
          <p:nvPr/>
        </p:nvSpPr>
        <p:spPr>
          <a:xfrm>
            <a:off x="1375834" y="5301208"/>
            <a:ext cx="6624736" cy="523220"/>
          </a:xfrm>
          <a:prstGeom prst="rect">
            <a:avLst/>
          </a:prstGeom>
          <a:noFill/>
        </p:spPr>
        <p:txBody>
          <a:bodyPr wrap="square" rtlCol="0">
            <a:spAutoFit/>
          </a:bodyPr>
          <a:lstStyle/>
          <a:p>
            <a:pPr algn="ctr"/>
            <a:r>
              <a:rPr lang="es-ES" sz="1400" dirty="0" err="1">
                <a:latin typeface="PT Sans" pitchFamily="34" charset="0"/>
                <a:ea typeface="PT Sans" pitchFamily="34" charset="0"/>
              </a:rPr>
              <a:t>Hodógrafa</a:t>
            </a:r>
            <a:r>
              <a:rPr lang="es-ES" sz="1400" dirty="0">
                <a:latin typeface="PT Sans" pitchFamily="34" charset="0"/>
                <a:ea typeface="PT Sans" pitchFamily="34" charset="0"/>
              </a:rPr>
              <a:t> temporal para tres niveles. Cada circulo representa un valor </a:t>
            </a:r>
            <a:r>
              <a:rPr lang="es-ES" sz="1400" dirty="0" smtClean="0">
                <a:latin typeface="PT Sans" pitchFamily="34" charset="0"/>
                <a:ea typeface="PT Sans" pitchFamily="34" charset="0"/>
              </a:rPr>
              <a:t>horario </a:t>
            </a:r>
            <a:r>
              <a:rPr lang="es-ES" sz="1400" dirty="0">
                <a:latin typeface="PT Sans" pitchFamily="34" charset="0"/>
                <a:ea typeface="PT Sans" pitchFamily="34" charset="0"/>
              </a:rPr>
              <a:t>(con </a:t>
            </a:r>
            <a:r>
              <a:rPr lang="es-ES" sz="1400" dirty="0" smtClean="0">
                <a:latin typeface="PT Sans" pitchFamily="34" charset="0"/>
                <a:ea typeface="PT Sans" pitchFamily="34" charset="0"/>
              </a:rPr>
              <a:t>círculos </a:t>
            </a:r>
            <a:r>
              <a:rPr lang="es-ES" sz="1400" dirty="0">
                <a:latin typeface="PT Sans" pitchFamily="34" charset="0"/>
                <a:ea typeface="PT Sans" pitchFamily="34" charset="0"/>
              </a:rPr>
              <a:t>más grandes cada 4 horas) y el cuadrado marca el primer tiempo (</a:t>
            </a:r>
            <a:r>
              <a:rPr lang="es-ES" sz="1400" dirty="0" smtClean="0">
                <a:latin typeface="PT Sans" pitchFamily="34" charset="0"/>
                <a:ea typeface="PT Sans" pitchFamily="34" charset="0"/>
              </a:rPr>
              <a:t>00 UTC</a:t>
            </a:r>
            <a:r>
              <a:rPr lang="es-ES" sz="1400" dirty="0">
                <a:latin typeface="PT Sans" pitchFamily="34" charset="0"/>
                <a:ea typeface="PT Sans" pitchFamily="34" charset="0"/>
              </a:rPr>
              <a:t>).</a:t>
            </a:r>
            <a:endParaRPr lang="en-US" sz="1400" dirty="0">
              <a:latin typeface="PT Sans" pitchFamily="34" charset="0"/>
              <a:ea typeface="PT Sans" pitchFamily="34" charset="0"/>
            </a:endParaRPr>
          </a:p>
        </p:txBody>
      </p:sp>
      <p:pic>
        <p:nvPicPr>
          <p:cNvPr id="9218" name="Picture 2" descr="Z:\home\pao\Dropbox\Tesis\tesis-VAD\Tesis\Defensa\Fig\hodografa-wrf-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15" y="1340768"/>
            <a:ext cx="8132769" cy="384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9" name="TextBox 8"/>
          <p:cNvSpPr txBox="1"/>
          <p:nvPr/>
        </p:nvSpPr>
        <p:spPr>
          <a:xfrm>
            <a:off x="1375834" y="5229200"/>
            <a:ext cx="6624736" cy="954107"/>
          </a:xfrm>
          <a:prstGeom prst="rect">
            <a:avLst/>
          </a:prstGeom>
          <a:noFill/>
        </p:spPr>
        <p:txBody>
          <a:bodyPr wrap="square" rtlCol="0">
            <a:spAutoFit/>
          </a:bodyPr>
          <a:lstStyle/>
          <a:p>
            <a:pPr algn="ctr"/>
            <a:r>
              <a:rPr lang="es-ES" sz="1400" dirty="0">
                <a:latin typeface="PT Sans" pitchFamily="34" charset="0"/>
                <a:ea typeface="PT Sans" pitchFamily="34" charset="0"/>
              </a:rPr>
              <a:t>Altura de la capa límite (m) en cada simulación E</a:t>
            </a:r>
            <a:r>
              <a:rPr lang="es-ES" sz="1400" dirty="0" smtClean="0">
                <a:latin typeface="PT Sans" pitchFamily="34" charset="0"/>
                <a:ea typeface="PT Sans" pitchFamily="34" charset="0"/>
              </a:rPr>
              <a:t>stimada </a:t>
            </a:r>
            <a:r>
              <a:rPr lang="es-ES" sz="1400" dirty="0">
                <a:latin typeface="PT Sans" pitchFamily="34" charset="0"/>
                <a:ea typeface="PT Sans" pitchFamily="34" charset="0"/>
              </a:rPr>
              <a:t>directamente por cada esquema de CLP (a) Comparación entre la altura calculada por cada esquema (</a:t>
            </a:r>
            <a:r>
              <a:rPr lang="es-ES" sz="1400" dirty="0" smtClean="0">
                <a:latin typeface="PT Sans" pitchFamily="34" charset="0"/>
                <a:ea typeface="PT Sans" pitchFamily="34" charset="0"/>
              </a:rPr>
              <a:t>línea</a:t>
            </a:r>
            <a:r>
              <a:rPr lang="es-ES" sz="1400" dirty="0">
                <a:latin typeface="PT Sans" pitchFamily="34" charset="0"/>
                <a:ea typeface="PT Sans" pitchFamily="34" charset="0"/>
              </a:rPr>
              <a:t>) y </a:t>
            </a:r>
            <a:r>
              <a:rPr lang="es-ES" sz="1400" dirty="0" smtClean="0">
                <a:latin typeface="PT Sans" pitchFamily="34" charset="0"/>
                <a:ea typeface="PT Sans" pitchFamily="34" charset="0"/>
              </a:rPr>
              <a:t>la estimada </a:t>
            </a:r>
            <a:r>
              <a:rPr lang="es-ES" sz="1400" dirty="0">
                <a:latin typeface="PT Sans" pitchFamily="34" charset="0"/>
                <a:ea typeface="PT Sans" pitchFamily="34" charset="0"/>
              </a:rPr>
              <a:t>a partir de la altura del viento máximo (puntos) sólo en el </a:t>
            </a:r>
            <a:r>
              <a:rPr lang="es-ES" sz="1400" dirty="0" smtClean="0">
                <a:latin typeface="PT Sans" pitchFamily="34" charset="0"/>
                <a:ea typeface="PT Sans" pitchFamily="34" charset="0"/>
              </a:rPr>
              <a:t>período estable (b).</a:t>
            </a:r>
            <a:endParaRPr lang="en-US" sz="1400" dirty="0">
              <a:latin typeface="PT Sans" pitchFamily="34" charset="0"/>
              <a:ea typeface="PT Sans" pitchFamily="34" charset="0"/>
            </a:endParaRPr>
          </a:p>
        </p:txBody>
      </p:sp>
      <p:pic>
        <p:nvPicPr>
          <p:cNvPr id="10245" name="Picture 5" descr="Z:\home\pao\Dropbox\Tesis\tesis-VAD\Tesis\Defensa\Fig\pblh-wrf-1.png"/>
          <p:cNvPicPr>
            <a:picLocks noChangeAspect="1" noChangeArrowheads="1"/>
          </p:cNvPicPr>
          <p:nvPr/>
        </p:nvPicPr>
        <p:blipFill rotWithShape="1">
          <a:blip r:embed="rId2">
            <a:extLst>
              <a:ext uri="{28A0092B-C50C-407E-A947-70E740481C1C}">
                <a14:useLocalDpi xmlns:a14="http://schemas.microsoft.com/office/drawing/2010/main" val="0"/>
              </a:ext>
            </a:extLst>
          </a:blip>
          <a:srcRect r="17408"/>
          <a:stretch/>
        </p:blipFill>
        <p:spPr bwMode="auto">
          <a:xfrm>
            <a:off x="395536" y="1402747"/>
            <a:ext cx="3848312" cy="378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5834" y="4149080"/>
            <a:ext cx="1251950" cy="50405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7" name="Picture 7" descr="Z:\home\pao\Dropbox\Tesis\tesis-VAD\Tesis\Defensa\Fig\pblh-wrf-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412776"/>
            <a:ext cx="4756501" cy="37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fade">
                                      <p:cBhvr>
                                        <p:cTn id="12"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632848" cy="707886"/>
          </a:xfrm>
          <a:prstGeom prst="rect">
            <a:avLst/>
          </a:prstGeom>
          <a:noFill/>
        </p:spPr>
        <p:txBody>
          <a:bodyPr wrap="square" rtlCol="0">
            <a:spAutoFit/>
          </a:bodyPr>
          <a:lstStyle/>
          <a:p>
            <a:r>
              <a:rPr lang="en-US" sz="4000" b="1" dirty="0">
                <a:solidFill>
                  <a:schemeClr val="bg1"/>
                </a:solidFill>
                <a:latin typeface="Cooper Hewitt" pitchFamily="2" charset="0"/>
                <a:ea typeface="Cooper Hewitt" pitchFamily="2" charset="0"/>
              </a:rPr>
              <a:t>ANTECEDENTES </a:t>
            </a:r>
            <a:r>
              <a:rPr lang="en-US" sz="4000" b="1" dirty="0" smtClean="0">
                <a:solidFill>
                  <a:schemeClr val="bg1"/>
                </a:solidFill>
                <a:latin typeface="Cooper Hewitt" pitchFamily="2" charset="0"/>
                <a:ea typeface="Cooper Hewitt" pitchFamily="2" charset="0"/>
              </a:rPr>
              <a:t>Y MOTIVACIÓN</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Motivación</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grpSp>
        <p:nvGrpSpPr>
          <p:cNvPr id="12" name="Group 11"/>
          <p:cNvGrpSpPr/>
          <p:nvPr/>
        </p:nvGrpSpPr>
        <p:grpSpPr>
          <a:xfrm>
            <a:off x="2290763" y="2060848"/>
            <a:ext cx="4562475" cy="3979604"/>
            <a:chOff x="2290763" y="2060848"/>
            <a:chExt cx="4562475" cy="3979604"/>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763" y="2060848"/>
              <a:ext cx="456247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394012" y="5517232"/>
              <a:ext cx="4355976" cy="523220"/>
            </a:xfrm>
            <a:prstGeom prst="rect">
              <a:avLst/>
            </a:prstGeom>
            <a:noFill/>
          </p:spPr>
          <p:txBody>
            <a:bodyPr wrap="square" rtlCol="0">
              <a:spAutoFit/>
            </a:bodyPr>
            <a:lstStyle/>
            <a:p>
              <a:pPr algn="ctr"/>
              <a:r>
                <a:rPr lang="es-ES" sz="1400" dirty="0" smtClean="0">
                  <a:latin typeface="PT Sans" pitchFamily="34" charset="0"/>
                  <a:ea typeface="PT Sans" pitchFamily="34" charset="0"/>
                </a:rPr>
                <a:t>Modelo conceptual del Jet de capas bajas de </a:t>
              </a:r>
              <a:r>
                <a:rPr lang="es-ES" sz="1400" dirty="0" err="1" smtClean="0">
                  <a:latin typeface="PT Sans" pitchFamily="34" charset="0"/>
                  <a:ea typeface="PT Sans" pitchFamily="34" charset="0"/>
                </a:rPr>
                <a:t>sudamérica</a:t>
              </a:r>
              <a:r>
                <a:rPr lang="es-ES" sz="1400" dirty="0" smtClean="0">
                  <a:latin typeface="PT Sans" pitchFamily="34" charset="0"/>
                  <a:ea typeface="PT Sans" pitchFamily="34" charset="0"/>
                </a:rPr>
                <a:t> (SALLJ). Marengo et al. (2004)</a:t>
              </a:r>
              <a:endParaRPr lang="en-US" sz="1400" dirty="0">
                <a:latin typeface="PT Sans" pitchFamily="34" charset="0"/>
                <a:ea typeface="PT Sans" pitchFamily="34" charset="0"/>
              </a:endParaRPr>
            </a:p>
          </p:txBody>
        </p:sp>
      </p:grpSp>
      <p:grpSp>
        <p:nvGrpSpPr>
          <p:cNvPr id="13" name="Group 12"/>
          <p:cNvGrpSpPr/>
          <p:nvPr/>
        </p:nvGrpSpPr>
        <p:grpSpPr>
          <a:xfrm>
            <a:off x="2376264" y="1556792"/>
            <a:ext cx="4355976" cy="4987136"/>
            <a:chOff x="2376264" y="1556792"/>
            <a:chExt cx="4355976" cy="4987136"/>
          </a:xfrm>
        </p:grpSpPr>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4394" y="1556792"/>
              <a:ext cx="4159717"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2376264" y="5805264"/>
              <a:ext cx="4355976" cy="738664"/>
            </a:xfrm>
            <a:prstGeom prst="rect">
              <a:avLst/>
            </a:prstGeom>
            <a:noFill/>
          </p:spPr>
          <p:txBody>
            <a:bodyPr wrap="square" rtlCol="0">
              <a:spAutoFit/>
            </a:bodyPr>
            <a:lstStyle/>
            <a:p>
              <a:pPr algn="ctr"/>
              <a:r>
                <a:rPr lang="es-ES" sz="1400" dirty="0" smtClean="0">
                  <a:latin typeface="PT Sans" pitchFamily="34" charset="0"/>
                  <a:ea typeface="PT Sans" pitchFamily="34" charset="0"/>
                </a:rPr>
                <a:t>Precipitación simulada utilizando el modelo WRF y distintas </a:t>
              </a:r>
              <a:r>
                <a:rPr lang="es-ES" sz="1400" dirty="0" err="1" smtClean="0">
                  <a:latin typeface="PT Sans" pitchFamily="34" charset="0"/>
                  <a:ea typeface="PT Sans" pitchFamily="34" charset="0"/>
                </a:rPr>
                <a:t>parametrizaciones</a:t>
              </a:r>
              <a:r>
                <a:rPr lang="es-ES" sz="1400" dirty="0" smtClean="0">
                  <a:latin typeface="PT Sans" pitchFamily="34" charset="0"/>
                  <a:ea typeface="PT Sans" pitchFamily="34" charset="0"/>
                </a:rPr>
                <a:t> de capa límite y microfísica. </a:t>
              </a:r>
              <a:r>
                <a:rPr lang="es-ES" sz="1400" dirty="0" err="1" smtClean="0">
                  <a:latin typeface="PT Sans" pitchFamily="34" charset="0"/>
                  <a:ea typeface="PT Sans" pitchFamily="34" charset="0"/>
                </a:rPr>
                <a:t>Matsudo</a:t>
              </a:r>
              <a:r>
                <a:rPr lang="es-ES" sz="1400" dirty="0" smtClean="0">
                  <a:latin typeface="PT Sans" pitchFamily="34" charset="0"/>
                  <a:ea typeface="PT Sans" pitchFamily="34" charset="0"/>
                </a:rPr>
                <a:t> et al. (2016).</a:t>
              </a:r>
              <a:endParaRPr lang="en-US" sz="1400" dirty="0">
                <a:latin typeface="PT Sans" pitchFamily="34" charset="0"/>
                <a:ea typeface="PT Sans" pitchFamily="34" charset="0"/>
              </a:endParaRPr>
            </a:p>
          </p:txBody>
        </p:sp>
      </p:grpSp>
    </p:spTree>
    <p:extLst>
      <p:ext uri="{BB962C8B-B14F-4D97-AF65-F5344CB8AC3E}">
        <p14:creationId xmlns:p14="http://schemas.microsoft.com/office/powerpoint/2010/main" val="309781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9" name="TextBox 8"/>
          <p:cNvSpPr txBox="1"/>
          <p:nvPr/>
        </p:nvSpPr>
        <p:spPr>
          <a:xfrm>
            <a:off x="859674" y="5642084"/>
            <a:ext cx="7672766" cy="523220"/>
          </a:xfrm>
          <a:prstGeom prst="rect">
            <a:avLst/>
          </a:prstGeom>
          <a:noFill/>
        </p:spPr>
        <p:txBody>
          <a:bodyPr wrap="square" rtlCol="0">
            <a:spAutoFit/>
          </a:bodyPr>
          <a:lstStyle/>
          <a:p>
            <a:pPr algn="ctr"/>
            <a:r>
              <a:rPr lang="es-ES" sz="1400" dirty="0">
                <a:latin typeface="PT Sans" pitchFamily="34" charset="0"/>
                <a:ea typeface="PT Sans" pitchFamily="34" charset="0"/>
              </a:rPr>
              <a:t>Valor absoluto del gradiente vertical de </a:t>
            </a:r>
            <a:r>
              <a:rPr lang="es-ES" sz="1400" dirty="0" err="1">
                <a:latin typeface="PT Sans" pitchFamily="34" charset="0"/>
                <a:ea typeface="PT Sans" pitchFamily="34" charset="0"/>
              </a:rPr>
              <a:t>reflectividad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/m) en </a:t>
            </a:r>
            <a:r>
              <a:rPr lang="es-ES" sz="1400" dirty="0" smtClean="0">
                <a:latin typeface="PT Sans" pitchFamily="34" charset="0"/>
                <a:ea typeface="PT Sans" pitchFamily="34" charset="0"/>
              </a:rPr>
              <a:t>función de </a:t>
            </a:r>
            <a:r>
              <a:rPr lang="es-ES" sz="1400" dirty="0">
                <a:latin typeface="PT Sans" pitchFamily="34" charset="0"/>
                <a:ea typeface="PT Sans" pitchFamily="34" charset="0"/>
              </a:rPr>
              <a:t>la altura y el tiempo </a:t>
            </a:r>
            <a:r>
              <a:rPr lang="es-ES" sz="1400" dirty="0" smtClean="0">
                <a:latin typeface="PT Sans" pitchFamily="34" charset="0"/>
                <a:ea typeface="PT Sans" pitchFamily="34" charset="0"/>
              </a:rPr>
              <a:t>y </a:t>
            </a:r>
            <a:r>
              <a:rPr lang="es-ES" sz="1400" dirty="0">
                <a:latin typeface="PT Sans" pitchFamily="34" charset="0"/>
                <a:ea typeface="PT Sans" pitchFamily="34" charset="0"/>
              </a:rPr>
              <a:t>la altura de la capa límite estimada en </a:t>
            </a:r>
            <a:r>
              <a:rPr lang="es-ES" sz="1400" dirty="0" smtClean="0">
                <a:latin typeface="PT Sans" pitchFamily="34" charset="0"/>
                <a:ea typeface="PT Sans" pitchFamily="34" charset="0"/>
              </a:rPr>
              <a:t>cada simulación</a:t>
            </a:r>
            <a:r>
              <a:rPr lang="es-ES" sz="1400" dirty="0">
                <a:latin typeface="PT Sans" pitchFamily="34" charset="0"/>
                <a:ea typeface="PT Sans" pitchFamily="34" charset="0"/>
              </a:rPr>
              <a:t>.</a:t>
            </a:r>
            <a:endParaRPr lang="en-US" sz="1400" dirty="0">
              <a:latin typeface="PT Sans" pitchFamily="34" charset="0"/>
              <a:ea typeface="PT Sans" pitchFamily="34" charset="0"/>
            </a:endParaRPr>
          </a:p>
        </p:txBody>
      </p:sp>
      <p:pic>
        <p:nvPicPr>
          <p:cNvPr id="11266" name="Picture 2" descr="Z:\home\pao\Dropbox\Tesis\tesis-VAD\Tesis\Defensa\Fig\dbz-wr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74" y="918012"/>
            <a:ext cx="7672766"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320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Coeficientes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difusividad</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turbulenta</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COEFICIENTES DE DIFUSIVIDAD TURBULENTA</a:t>
            </a:r>
          </a:p>
        </p:txBody>
      </p:sp>
      <p:sp>
        <p:nvSpPr>
          <p:cNvPr id="10" name="TextBox 9"/>
          <p:cNvSpPr txBox="1"/>
          <p:nvPr/>
        </p:nvSpPr>
        <p:spPr>
          <a:xfrm>
            <a:off x="467544" y="4564866"/>
            <a:ext cx="3312368" cy="1600438"/>
          </a:xfrm>
          <a:prstGeom prst="rect">
            <a:avLst/>
          </a:prstGeom>
          <a:noFill/>
        </p:spPr>
        <p:txBody>
          <a:bodyPr wrap="square" rtlCol="0">
            <a:spAutoFit/>
          </a:bodyPr>
          <a:lstStyle/>
          <a:p>
            <a:pPr algn="r"/>
            <a:r>
              <a:rPr lang="es-ES" sz="1400" dirty="0">
                <a:latin typeface="PT Sans" pitchFamily="34" charset="0"/>
                <a:ea typeface="PT Sans" pitchFamily="34" charset="0"/>
              </a:rPr>
              <a:t>Coeficientes de </a:t>
            </a:r>
            <a:r>
              <a:rPr lang="es-ES" sz="1400" dirty="0" err="1">
                <a:latin typeface="PT Sans" pitchFamily="34" charset="0"/>
                <a:ea typeface="PT Sans" pitchFamily="34" charset="0"/>
              </a:rPr>
              <a:t>difusividad</a:t>
            </a:r>
            <a:r>
              <a:rPr lang="es-ES" sz="1400" dirty="0">
                <a:latin typeface="PT Sans" pitchFamily="34" charset="0"/>
                <a:ea typeface="PT Sans" pitchFamily="34" charset="0"/>
              </a:rPr>
              <a:t> turbulenta de calor sensible (a) y cantidad </a:t>
            </a:r>
            <a:r>
              <a:rPr lang="es-ES" sz="1400" dirty="0" smtClean="0">
                <a:latin typeface="PT Sans" pitchFamily="34" charset="0"/>
                <a:ea typeface="PT Sans" pitchFamily="34" charset="0"/>
              </a:rPr>
              <a:t>de movimiento </a:t>
            </a:r>
            <a:r>
              <a:rPr lang="es-ES" sz="1400" dirty="0">
                <a:latin typeface="PT Sans" pitchFamily="34" charset="0"/>
                <a:ea typeface="PT Sans" pitchFamily="34" charset="0"/>
              </a:rPr>
              <a:t>(b) promediados entre las 05 y 06 UTC (período estable, izquierda) y </a:t>
            </a:r>
            <a:r>
              <a:rPr lang="es-ES" sz="1400" dirty="0" smtClean="0">
                <a:latin typeface="PT Sans" pitchFamily="34" charset="0"/>
                <a:ea typeface="PT Sans" pitchFamily="34" charset="0"/>
              </a:rPr>
              <a:t>entre las </a:t>
            </a:r>
            <a:r>
              <a:rPr lang="es-ES" sz="1400" dirty="0">
                <a:latin typeface="PT Sans" pitchFamily="34" charset="0"/>
                <a:ea typeface="PT Sans" pitchFamily="34" charset="0"/>
              </a:rPr>
              <a:t>16 y 17 UTC (período inestable, derecha) de la capa límite en todas las simulaciones.</a:t>
            </a:r>
            <a:endParaRPr lang="en-US" sz="1400" dirty="0">
              <a:latin typeface="PT Sans" pitchFamily="34" charset="0"/>
              <a:ea typeface="PT Sans" pitchFamily="34" charset="0"/>
            </a:endParaRPr>
          </a:p>
        </p:txBody>
      </p:sp>
      <p:pic>
        <p:nvPicPr>
          <p:cNvPr id="12291" name="Picture 3" descr="Z:\home\pao\Dropbox\Tesis\tesis-VAD\Tesis\Defensa\Fig\k_ulke_wrf-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3717344"/>
            <a:ext cx="4729980" cy="280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Z:\home\pao\Dropbox\Tesis\tesis-VAD\Tesis\Defensa\Fig\k_ulke_wrf-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981040"/>
            <a:ext cx="4729980" cy="28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Simulaciones</a:t>
            </a:r>
            <a:endParaRPr lang="en-US" sz="1200" dirty="0">
              <a:latin typeface="Cooper Hewitt" pitchFamily="2" charset="0"/>
              <a:ea typeface="Cooper Hewitt" pitchFamily="2" charset="0"/>
            </a:endParaRPr>
          </a:p>
        </p:txBody>
      </p:sp>
      <p:sp>
        <p:nvSpPr>
          <p:cNvPr id="9" name="TextBox 8"/>
          <p:cNvSpPr txBox="1"/>
          <p:nvPr/>
        </p:nvSpPr>
        <p:spPr>
          <a:xfrm>
            <a:off x="611560" y="1556792"/>
            <a:ext cx="7848872" cy="5093702"/>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En términos cualitativos las </a:t>
            </a:r>
            <a:r>
              <a:rPr lang="es-ES" sz="2000" dirty="0" smtClean="0">
                <a:solidFill>
                  <a:schemeClr val="bg1"/>
                </a:solidFill>
                <a:latin typeface="PT Sans" pitchFamily="34" charset="0"/>
                <a:ea typeface="PT Sans" pitchFamily="34" charset="0"/>
              </a:rPr>
              <a:t>tres simulaciones </a:t>
            </a:r>
            <a:r>
              <a:rPr lang="es-ES" sz="2000" dirty="0">
                <a:solidFill>
                  <a:schemeClr val="bg1"/>
                </a:solidFill>
                <a:latin typeface="PT Sans" pitchFamily="34" charset="0"/>
                <a:ea typeface="PT Sans" pitchFamily="34" charset="0"/>
              </a:rPr>
              <a:t>lograron representar las condiciones </a:t>
            </a:r>
            <a:r>
              <a:rPr lang="es-ES" sz="2000" dirty="0" smtClean="0">
                <a:solidFill>
                  <a:schemeClr val="bg1"/>
                </a:solidFill>
                <a:latin typeface="PT Sans" pitchFamily="34" charset="0"/>
                <a:ea typeface="PT Sans" pitchFamily="34" charset="0"/>
              </a:rPr>
              <a:t>generales: la </a:t>
            </a:r>
            <a:r>
              <a:rPr lang="es-ES" sz="2000" dirty="0">
                <a:solidFill>
                  <a:schemeClr val="bg1"/>
                </a:solidFill>
                <a:latin typeface="PT Sans" pitchFamily="34" charset="0"/>
                <a:ea typeface="PT Sans" pitchFamily="34" charset="0"/>
              </a:rPr>
              <a:t>evolución de </a:t>
            </a:r>
            <a:r>
              <a:rPr lang="es-ES" sz="2000" dirty="0" smtClean="0">
                <a:solidFill>
                  <a:schemeClr val="bg1"/>
                </a:solidFill>
                <a:latin typeface="PT Sans" pitchFamily="34" charset="0"/>
                <a:ea typeface="PT Sans" pitchFamily="34" charset="0"/>
              </a:rPr>
              <a:t>la magnitud </a:t>
            </a:r>
            <a:r>
              <a:rPr lang="es-ES" sz="2000" dirty="0">
                <a:solidFill>
                  <a:schemeClr val="bg1"/>
                </a:solidFill>
                <a:latin typeface="PT Sans" pitchFamily="34" charset="0"/>
                <a:ea typeface="PT Sans" pitchFamily="34" charset="0"/>
              </a:rPr>
              <a:t>del </a:t>
            </a:r>
            <a:r>
              <a:rPr lang="es-ES" sz="2000" dirty="0" smtClean="0">
                <a:solidFill>
                  <a:schemeClr val="bg1"/>
                </a:solidFill>
                <a:latin typeface="PT Sans" pitchFamily="34" charset="0"/>
                <a:ea typeface="PT Sans" pitchFamily="34" charset="0"/>
              </a:rPr>
              <a:t>viento con  </a:t>
            </a:r>
            <a:r>
              <a:rPr lang="es-ES" sz="2000" dirty="0">
                <a:solidFill>
                  <a:schemeClr val="bg1"/>
                </a:solidFill>
                <a:latin typeface="PT Sans" pitchFamily="34" charset="0"/>
                <a:ea typeface="PT Sans" pitchFamily="34" charset="0"/>
              </a:rPr>
              <a:t>el LLJ durante la noche y el perfil </a:t>
            </a:r>
            <a:r>
              <a:rPr lang="es-ES" sz="2000" dirty="0" smtClean="0">
                <a:solidFill>
                  <a:schemeClr val="bg1"/>
                </a:solidFill>
                <a:latin typeface="PT Sans" pitchFamily="34" charset="0"/>
                <a:ea typeface="PT Sans" pitchFamily="34" charset="0"/>
              </a:rPr>
              <a:t>homogéneo </a:t>
            </a:r>
            <a:r>
              <a:rPr lang="es-ES" sz="2000" dirty="0">
                <a:solidFill>
                  <a:schemeClr val="bg1"/>
                </a:solidFill>
                <a:latin typeface="PT Sans" pitchFamily="34" charset="0"/>
                <a:ea typeface="PT Sans" pitchFamily="34" charset="0"/>
              </a:rPr>
              <a:t>típico de la </a:t>
            </a:r>
            <a:r>
              <a:rPr lang="es-ES" sz="2000" dirty="0" smtClean="0">
                <a:solidFill>
                  <a:schemeClr val="bg1"/>
                </a:solidFill>
                <a:latin typeface="PT Sans" pitchFamily="34" charset="0"/>
                <a:ea typeface="PT Sans" pitchFamily="34" charset="0"/>
              </a:rPr>
              <a:t>capa mezclada durante el día.</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diferencias </a:t>
            </a:r>
            <a:r>
              <a:rPr lang="es-ES" sz="2000" dirty="0">
                <a:solidFill>
                  <a:schemeClr val="bg1"/>
                </a:solidFill>
                <a:latin typeface="PT Sans" pitchFamily="34" charset="0"/>
                <a:ea typeface="PT Sans" pitchFamily="34" charset="0"/>
              </a:rPr>
              <a:t>en la magnitud del viento entre las observaciones </a:t>
            </a:r>
            <a:r>
              <a:rPr lang="es-ES" sz="2000" dirty="0" smtClean="0">
                <a:solidFill>
                  <a:schemeClr val="bg1"/>
                </a:solidFill>
                <a:latin typeface="PT Sans" pitchFamily="34" charset="0"/>
                <a:ea typeface="PT Sans" pitchFamily="34" charset="0"/>
              </a:rPr>
              <a:t>y cada simulación fueron positivas en niveles altos y negativos por debajo (sobreestimación).</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diferencia en la </a:t>
            </a:r>
            <a:r>
              <a:rPr lang="es-ES" sz="2000" dirty="0">
                <a:solidFill>
                  <a:schemeClr val="bg1"/>
                </a:solidFill>
                <a:latin typeface="PT Sans" pitchFamily="34" charset="0"/>
                <a:ea typeface="PT Sans" pitchFamily="34" charset="0"/>
              </a:rPr>
              <a:t>dirección del viento </a:t>
            </a:r>
            <a:r>
              <a:rPr lang="es-ES" sz="2000" dirty="0" smtClean="0">
                <a:solidFill>
                  <a:schemeClr val="bg1"/>
                </a:solidFill>
                <a:latin typeface="PT Sans" pitchFamily="34" charset="0"/>
                <a:ea typeface="PT Sans" pitchFamily="34" charset="0"/>
              </a:rPr>
              <a:t>es pequeña </a:t>
            </a:r>
            <a:r>
              <a:rPr lang="es-ES" sz="2000" dirty="0">
                <a:solidFill>
                  <a:schemeClr val="bg1"/>
                </a:solidFill>
                <a:latin typeface="PT Sans" pitchFamily="34" charset="0"/>
                <a:ea typeface="PT Sans" pitchFamily="34" charset="0"/>
              </a:rPr>
              <a:t>o </a:t>
            </a:r>
            <a:r>
              <a:rPr lang="es-ES" sz="2000" dirty="0" smtClean="0">
                <a:solidFill>
                  <a:schemeClr val="bg1"/>
                </a:solidFill>
                <a:latin typeface="PT Sans" pitchFamily="34" charset="0"/>
                <a:ea typeface="PT Sans" pitchFamily="34" charset="0"/>
              </a:rPr>
              <a:t>nula </a:t>
            </a:r>
            <a:r>
              <a:rPr lang="es-ES" sz="2000" dirty="0">
                <a:solidFill>
                  <a:schemeClr val="bg1"/>
                </a:solidFill>
                <a:latin typeface="PT Sans" pitchFamily="34" charset="0"/>
                <a:ea typeface="PT Sans" pitchFamily="34" charset="0"/>
              </a:rPr>
              <a:t>en los primeros 1000 m </a:t>
            </a:r>
            <a:r>
              <a:rPr lang="es-ES" sz="2000" dirty="0" smtClean="0">
                <a:solidFill>
                  <a:schemeClr val="bg1"/>
                </a:solidFill>
                <a:latin typeface="PT Sans" pitchFamily="34" charset="0"/>
                <a:ea typeface="PT Sans" pitchFamily="34" charset="0"/>
              </a:rPr>
              <a:t>y luego crece en </a:t>
            </a:r>
            <a:r>
              <a:rPr lang="es-ES" sz="2000" dirty="0">
                <a:solidFill>
                  <a:schemeClr val="bg1"/>
                </a:solidFill>
                <a:latin typeface="PT Sans" pitchFamily="34" charset="0"/>
                <a:ea typeface="PT Sans" pitchFamily="34" charset="0"/>
              </a:rPr>
              <a:t>los niveles </a:t>
            </a:r>
            <a:r>
              <a:rPr lang="es-ES" sz="2000" dirty="0" smtClean="0">
                <a:solidFill>
                  <a:schemeClr val="bg1"/>
                </a:solidFill>
                <a:latin typeface="PT Sans" pitchFamily="34" charset="0"/>
                <a:ea typeface="PT Sans" pitchFamily="34" charset="0"/>
              </a:rPr>
              <a:t>superiores.</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Las tres simulaciones tuvieron un mejor desempeño en los primeros 600 a 1000 m de altura. </a:t>
            </a:r>
            <a:r>
              <a:rPr lang="es-ES" sz="2000" dirty="0" smtClean="0">
                <a:solidFill>
                  <a:schemeClr val="bg1"/>
                </a:solidFill>
                <a:latin typeface="PT Sans" pitchFamily="34" charset="0"/>
                <a:ea typeface="PT Sans" pitchFamily="34" charset="0"/>
              </a:rPr>
              <a:t>Las diferencias en niveles altos podrían </a:t>
            </a:r>
            <a:r>
              <a:rPr lang="es-ES" sz="2000" dirty="0">
                <a:solidFill>
                  <a:schemeClr val="bg1"/>
                </a:solidFill>
                <a:latin typeface="PT Sans" pitchFamily="34" charset="0"/>
                <a:ea typeface="PT Sans" pitchFamily="34" charset="0"/>
              </a:rPr>
              <a:t>deberse a una mala representación de los procesos o a errores en la técnica </a:t>
            </a:r>
            <a:r>
              <a:rPr lang="es-ES" sz="2000" dirty="0" smtClean="0">
                <a:solidFill>
                  <a:schemeClr val="bg1"/>
                </a:solidFill>
                <a:latin typeface="PT Sans" pitchFamily="34" charset="0"/>
                <a:ea typeface="PT Sans" pitchFamily="34" charset="0"/>
              </a:rPr>
              <a:t>VAD.</a:t>
            </a:r>
            <a:endParaRPr lang="es-ES" sz="2000" dirty="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endParaRPr lang="es-ES" sz="2000" b="1" dirty="0">
              <a:solidFill>
                <a:schemeClr val="bg1"/>
              </a:solidFill>
              <a:latin typeface="PT Sans" pitchFamily="34" charset="0"/>
              <a:ea typeface="PT Sans" pitchFamily="34" charset="0"/>
            </a:endParaRPr>
          </a:p>
          <a:p>
            <a:pPr algn="just">
              <a:spcAft>
                <a:spcPts val="600"/>
              </a:spcAft>
              <a:buClr>
                <a:schemeClr val="bg1"/>
              </a:buClr>
            </a:pPr>
            <a:endParaRPr lang="es-ES" sz="2000" dirty="0" smtClean="0">
              <a:solidFill>
                <a:schemeClr val="bg1"/>
              </a:solidFill>
              <a:latin typeface="PT Sans" pitchFamily="34" charset="0"/>
              <a:ea typeface="PT Sans" pitchFamily="34" charset="0"/>
            </a:endParaRPr>
          </a:p>
        </p:txBody>
      </p:sp>
    </p:spTree>
    <p:extLst>
      <p:ext uri="{BB962C8B-B14F-4D97-AF65-F5344CB8AC3E}">
        <p14:creationId xmlns:p14="http://schemas.microsoft.com/office/powerpoint/2010/main" val="1137278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Simulaciones</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939814"/>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El </a:t>
            </a:r>
            <a:r>
              <a:rPr lang="es-ES" sz="2000" dirty="0">
                <a:solidFill>
                  <a:schemeClr val="bg1"/>
                </a:solidFill>
                <a:latin typeface="PT Sans" pitchFamily="34" charset="0"/>
                <a:ea typeface="PT Sans" pitchFamily="34" charset="0"/>
              </a:rPr>
              <a:t>LLJ simulado se prolonga más de lo observado y el máximo de viento es ligeramente </a:t>
            </a:r>
            <a:r>
              <a:rPr lang="es-ES" sz="2000" dirty="0" smtClean="0">
                <a:solidFill>
                  <a:schemeClr val="bg1"/>
                </a:solidFill>
                <a:latin typeface="PT Sans" pitchFamily="34" charset="0"/>
                <a:ea typeface="PT Sans" pitchFamily="34" charset="0"/>
              </a:rPr>
              <a:t>superior. Las </a:t>
            </a:r>
            <a:r>
              <a:rPr lang="es-ES" sz="2000" dirty="0" err="1">
                <a:solidFill>
                  <a:schemeClr val="bg1"/>
                </a:solidFill>
                <a:latin typeface="PT Sans" pitchFamily="34" charset="0"/>
                <a:ea typeface="PT Sans" pitchFamily="34" charset="0"/>
              </a:rPr>
              <a:t>hodógrafas</a:t>
            </a:r>
            <a:r>
              <a:rPr lang="es-ES" sz="2000" dirty="0">
                <a:solidFill>
                  <a:schemeClr val="bg1"/>
                </a:solidFill>
                <a:latin typeface="PT Sans" pitchFamily="34" charset="0"/>
                <a:ea typeface="PT Sans" pitchFamily="34" charset="0"/>
              </a:rPr>
              <a:t> concuerdan con las observaciones y el modelo de oscilación inercial hasta los 500 m 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MYJ </a:t>
            </a:r>
            <a:r>
              <a:rPr lang="es-ES" sz="2000" dirty="0" smtClean="0">
                <a:solidFill>
                  <a:schemeClr val="bg1"/>
                </a:solidFill>
                <a:latin typeface="PT Sans" pitchFamily="34" charset="0"/>
                <a:ea typeface="PT Sans" pitchFamily="34" charset="0"/>
              </a:rPr>
              <a:t>tiene </a:t>
            </a:r>
            <a:r>
              <a:rPr lang="es-ES" sz="2000" dirty="0">
                <a:solidFill>
                  <a:schemeClr val="bg1"/>
                </a:solidFill>
                <a:latin typeface="PT Sans" pitchFamily="34" charset="0"/>
                <a:ea typeface="PT Sans" pitchFamily="34" charset="0"/>
              </a:rPr>
              <a:t>mejor desempeño respecto de YSU y ACM2 al representar la altura de la capa límite lo que podría indicar que el transporte local de las distintas propiedades es suficiente para desarrollar la profundidad de la capa a través de pequeños torbellinos.</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Los perfiles nocturnos de los coeficientes de </a:t>
            </a:r>
            <a:r>
              <a:rPr lang="es-ES" sz="2000" dirty="0" err="1">
                <a:solidFill>
                  <a:schemeClr val="bg1"/>
                </a:solidFill>
                <a:latin typeface="PT Sans" pitchFamily="34" charset="0"/>
                <a:ea typeface="PT Sans" pitchFamily="34" charset="0"/>
              </a:rPr>
              <a:t>difusividad</a:t>
            </a:r>
            <a:r>
              <a:rPr lang="es-ES" sz="2000" dirty="0">
                <a:solidFill>
                  <a:schemeClr val="bg1"/>
                </a:solidFill>
                <a:latin typeface="PT Sans" pitchFamily="34" charset="0"/>
                <a:ea typeface="PT Sans" pitchFamily="34" charset="0"/>
              </a:rPr>
              <a:t> turbulenta muestran un máximo por encima de la capa estable que podría estar asociada a la cortante generada por el LLJ. Durante el día los perfiles tienen un máximo dentro de la capa mezclada y </a:t>
            </a:r>
            <a:r>
              <a:rPr lang="es-ES" sz="2000" dirty="0" err="1">
                <a:solidFill>
                  <a:schemeClr val="bg1"/>
                </a:solidFill>
                <a:latin typeface="PT Sans" pitchFamily="34" charset="0"/>
                <a:ea typeface="PT Sans" pitchFamily="34" charset="0"/>
              </a:rPr>
              <a:t>concuerdar</a:t>
            </a:r>
            <a:r>
              <a:rPr lang="es-ES" sz="2000" dirty="0">
                <a:solidFill>
                  <a:schemeClr val="bg1"/>
                </a:solidFill>
                <a:latin typeface="PT Sans" pitchFamily="34" charset="0"/>
                <a:ea typeface="PT Sans" pitchFamily="34" charset="0"/>
              </a:rPr>
              <a:t> con la altura de la capa estimada por cada esquema.</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La mezcla débil generada por MYJ está asociada a un LLJ más intenso mientras que en YSU y ACM2 ocurre lo </a:t>
            </a:r>
            <a:r>
              <a:rPr lang="es-ES" sz="2000" dirty="0" smtClean="0">
                <a:solidFill>
                  <a:schemeClr val="bg1"/>
                </a:solidFill>
                <a:latin typeface="PT Sans" pitchFamily="34" charset="0"/>
                <a:ea typeface="PT Sans" pitchFamily="34" charset="0"/>
              </a:rPr>
              <a:t>contrario</a:t>
            </a:r>
            <a:r>
              <a:rPr lang="es-ES" sz="2000" dirty="0">
                <a:solidFill>
                  <a:schemeClr val="bg1"/>
                </a:solidFill>
                <a:latin typeface="PT Sans" pitchFamily="34" charset="0"/>
                <a:ea typeface="PT Sans" pitchFamily="34" charset="0"/>
              </a:rPr>
              <a:t>.</a:t>
            </a:r>
          </a:p>
        </p:txBody>
      </p:sp>
    </p:spTree>
    <p:extLst>
      <p:ext uri="{BB962C8B-B14F-4D97-AF65-F5344CB8AC3E}">
        <p14:creationId xmlns:p14="http://schemas.microsoft.com/office/powerpoint/2010/main" val="17464250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 FUTURO</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Posibles</a:t>
            </a:r>
            <a:r>
              <a:rPr lang="en-US" sz="1200" b="1" dirty="0" smtClean="0">
                <a:solidFill>
                  <a:schemeClr val="bg1"/>
                </a:solidFill>
                <a:latin typeface="Cooper Hewitt" pitchFamily="2" charset="0"/>
                <a:ea typeface="Cooper Hewitt" pitchFamily="2" charset="0"/>
              </a:rPr>
              <a:t> </a:t>
            </a:r>
            <a:r>
              <a:rPr lang="en-US" sz="1200" b="1" dirty="0" err="1" smtClean="0">
                <a:solidFill>
                  <a:schemeClr val="bg1"/>
                </a:solidFill>
                <a:latin typeface="Cooper Hewitt" pitchFamily="2" charset="0"/>
                <a:ea typeface="Cooper Hewitt" pitchFamily="2" charset="0"/>
              </a:rPr>
              <a:t>estudios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Perspectivas</a:t>
            </a:r>
            <a:r>
              <a:rPr lang="en-US" sz="1200" dirty="0" smtClean="0">
                <a:latin typeface="Cooper Hewitt" pitchFamily="2" charset="0"/>
                <a:ea typeface="Cooper Hewitt" pitchFamily="2" charset="0"/>
              </a:rPr>
              <a:t> a </a:t>
            </a:r>
            <a:r>
              <a:rPr lang="en-US" sz="1200" dirty="0" err="1" smtClean="0">
                <a:latin typeface="Cooper Hewitt" pitchFamily="2" charset="0"/>
                <a:ea typeface="Cooper Hewitt" pitchFamily="2" charset="0"/>
              </a:rPr>
              <a:t>futuro</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862870"/>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Mejorar la </a:t>
            </a:r>
            <a:r>
              <a:rPr lang="es-ES" sz="2000" dirty="0">
                <a:solidFill>
                  <a:schemeClr val="bg1"/>
                </a:solidFill>
                <a:latin typeface="PT Sans" pitchFamily="34" charset="0"/>
                <a:ea typeface="PT Sans" pitchFamily="34" charset="0"/>
              </a:rPr>
              <a:t>determinación </a:t>
            </a:r>
            <a:r>
              <a:rPr lang="es-ES" sz="2000" dirty="0" smtClean="0">
                <a:solidFill>
                  <a:schemeClr val="bg1"/>
                </a:solidFill>
                <a:latin typeface="PT Sans" pitchFamily="34" charset="0"/>
                <a:ea typeface="PT Sans" pitchFamily="34" charset="0"/>
              </a:rPr>
              <a:t>de la </a:t>
            </a:r>
            <a:r>
              <a:rPr lang="es-ES" sz="2000" dirty="0">
                <a:solidFill>
                  <a:schemeClr val="bg1"/>
                </a:solidFill>
                <a:latin typeface="PT Sans" pitchFamily="34" charset="0"/>
                <a:ea typeface="PT Sans" pitchFamily="34" charset="0"/>
              </a:rPr>
              <a:t>propagación del haz de </a:t>
            </a:r>
            <a:r>
              <a:rPr lang="es-ES" sz="2000" dirty="0" smtClean="0">
                <a:solidFill>
                  <a:schemeClr val="bg1"/>
                </a:solidFill>
                <a:latin typeface="PT Sans" pitchFamily="34" charset="0"/>
                <a:ea typeface="PT Sans" pitchFamily="34" charset="0"/>
              </a:rPr>
              <a:t>radar.</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Buscar alternativas para eliminar </a:t>
            </a:r>
            <a:r>
              <a:rPr lang="es-ES" sz="2000" dirty="0">
                <a:solidFill>
                  <a:schemeClr val="bg1"/>
                </a:solidFill>
                <a:latin typeface="PT Sans" pitchFamily="34" charset="0"/>
                <a:ea typeface="PT Sans" pitchFamily="34" charset="0"/>
              </a:rPr>
              <a:t>la condición de linealidad del campo </a:t>
            </a:r>
            <a:r>
              <a:rPr lang="es-ES" sz="2000" dirty="0" smtClean="0">
                <a:solidFill>
                  <a:schemeClr val="bg1"/>
                </a:solidFill>
                <a:latin typeface="PT Sans" pitchFamily="34" charset="0"/>
                <a:ea typeface="PT Sans" pitchFamily="34" charset="0"/>
              </a:rPr>
              <a:t>de viento </a:t>
            </a:r>
            <a:r>
              <a:rPr lang="es-ES" sz="2000" dirty="0">
                <a:solidFill>
                  <a:schemeClr val="bg1"/>
                </a:solidFill>
                <a:latin typeface="PT Sans" pitchFamily="34" charset="0"/>
                <a:ea typeface="PT Sans" pitchFamily="34" charset="0"/>
              </a:rPr>
              <a:t>horizontal </a:t>
            </a:r>
            <a:r>
              <a:rPr lang="es-ES" sz="2000" dirty="0" smtClean="0">
                <a:solidFill>
                  <a:schemeClr val="bg1"/>
                </a:solidFill>
                <a:latin typeface="PT Sans" pitchFamily="34" charset="0"/>
                <a:ea typeface="PT Sans" pitchFamily="34" charset="0"/>
              </a:rPr>
              <a:t>y analizar procesos de </a:t>
            </a:r>
            <a:r>
              <a:rPr lang="es-ES" sz="2000" dirty="0" err="1" smtClean="0">
                <a:solidFill>
                  <a:schemeClr val="bg1"/>
                </a:solidFill>
                <a:latin typeface="PT Sans" pitchFamily="34" charset="0"/>
                <a:ea typeface="PT Sans" pitchFamily="34" charset="0"/>
              </a:rPr>
              <a:t>mesoescala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Estudiar en profundidad </a:t>
            </a:r>
            <a:r>
              <a:rPr lang="es-ES" sz="2000" dirty="0">
                <a:solidFill>
                  <a:schemeClr val="bg1"/>
                </a:solidFill>
                <a:latin typeface="PT Sans" pitchFamily="34" charset="0"/>
                <a:ea typeface="PT Sans" pitchFamily="34" charset="0"/>
              </a:rPr>
              <a:t>los datos de radar de 120 km de rango para poder utilizarlos de </a:t>
            </a:r>
            <a:r>
              <a:rPr lang="es-ES" sz="2000" dirty="0" smtClean="0">
                <a:solidFill>
                  <a:schemeClr val="bg1"/>
                </a:solidFill>
                <a:latin typeface="PT Sans" pitchFamily="34" charset="0"/>
                <a:ea typeface="PT Sans" pitchFamily="34" charset="0"/>
              </a:rPr>
              <a:t>manera eficiente.</a:t>
            </a:r>
            <a:r>
              <a:rPr lang="es-ES" sz="2000" dirty="0">
                <a:solidFill>
                  <a:schemeClr val="bg1"/>
                </a:solidFill>
                <a:latin typeface="PT Sans" pitchFamily="34" charset="0"/>
                <a:ea typeface="PT Sans" pitchFamily="34" charset="0"/>
              </a:rPr>
              <a:t> </a:t>
            </a:r>
            <a:endParaRPr lang="es-ES" sz="2000" dirty="0" smtClean="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Analizar días </a:t>
            </a:r>
            <a:r>
              <a:rPr lang="es-ES" sz="2000" dirty="0">
                <a:solidFill>
                  <a:schemeClr val="bg1"/>
                </a:solidFill>
                <a:latin typeface="PT Sans" pitchFamily="34" charset="0"/>
                <a:ea typeface="PT Sans" pitchFamily="34" charset="0"/>
              </a:rPr>
              <a:t>consecutivos para mejorar la comprensión </a:t>
            </a:r>
            <a:r>
              <a:rPr lang="es-ES" sz="2000" dirty="0" smtClean="0">
                <a:solidFill>
                  <a:schemeClr val="bg1"/>
                </a:solidFill>
                <a:latin typeface="PT Sans" pitchFamily="34" charset="0"/>
                <a:ea typeface="PT Sans" pitchFamily="34" charset="0"/>
              </a:rPr>
              <a:t>de la influencia de la CLP en </a:t>
            </a:r>
            <a:r>
              <a:rPr lang="es-ES" sz="2000" dirty="0">
                <a:solidFill>
                  <a:schemeClr val="bg1"/>
                </a:solidFill>
                <a:latin typeface="PT Sans" pitchFamily="34" charset="0"/>
                <a:ea typeface="PT Sans" pitchFamily="34" charset="0"/>
              </a:rPr>
              <a:t>la formación de la capa límite </a:t>
            </a:r>
            <a:r>
              <a:rPr lang="es-ES" sz="2000" dirty="0" smtClean="0">
                <a:solidFill>
                  <a:schemeClr val="bg1"/>
                </a:solidFill>
                <a:latin typeface="PT Sans" pitchFamily="34" charset="0"/>
                <a:ea typeface="PT Sans" pitchFamily="34" charset="0"/>
              </a:rPr>
              <a:t>subsiguiente.</a:t>
            </a:r>
            <a:endParaRPr lang="es-ES" sz="2000" dirty="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Aplicar la metodología a otros radares e incluir aquellos donde además hay datos de </a:t>
            </a:r>
            <a:r>
              <a:rPr lang="es-ES" sz="2000" dirty="0" err="1" smtClean="0">
                <a:solidFill>
                  <a:schemeClr val="bg1"/>
                </a:solidFill>
                <a:latin typeface="PT Sans" pitchFamily="34" charset="0"/>
                <a:ea typeface="PT Sans" pitchFamily="34" charset="0"/>
              </a:rPr>
              <a:t>radiosondeos</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Ampliar el número de simulaciones en más casos de forma tal de poder estudiar los errores asociados a cada </a:t>
            </a:r>
            <a:r>
              <a:rPr lang="es-ES" sz="2000" dirty="0" err="1" smtClean="0">
                <a:solidFill>
                  <a:schemeClr val="bg1"/>
                </a:solidFill>
                <a:latin typeface="PT Sans" pitchFamily="34" charset="0"/>
                <a:ea typeface="PT Sans" pitchFamily="34" charset="0"/>
              </a:rPr>
              <a:t>parametrización</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Ampliar el estudio a la utilización de datos como los de la campaña RELAMPAGO </a:t>
            </a:r>
            <a:r>
              <a:rPr lang="es-ES" sz="2000" dirty="0">
                <a:solidFill>
                  <a:schemeClr val="bg1"/>
                </a:solidFill>
                <a:latin typeface="PT Sans" pitchFamily="34" charset="0"/>
                <a:ea typeface="PT Sans" pitchFamily="34" charset="0"/>
              </a:rPr>
              <a:t>donde </a:t>
            </a:r>
            <a:r>
              <a:rPr lang="es-ES" sz="2000" dirty="0" smtClean="0">
                <a:solidFill>
                  <a:schemeClr val="bg1"/>
                </a:solidFill>
                <a:latin typeface="PT Sans" pitchFamily="34" charset="0"/>
                <a:ea typeface="PT Sans" pitchFamily="34" charset="0"/>
              </a:rPr>
              <a:t>habrá </a:t>
            </a:r>
            <a:r>
              <a:rPr lang="es-ES" sz="2000" dirty="0">
                <a:solidFill>
                  <a:schemeClr val="bg1"/>
                </a:solidFill>
                <a:latin typeface="PT Sans" pitchFamily="34" charset="0"/>
                <a:ea typeface="PT Sans" pitchFamily="34" charset="0"/>
              </a:rPr>
              <a:t>sondeos mas </a:t>
            </a:r>
            <a:r>
              <a:rPr lang="es-ES" sz="2000" dirty="0" smtClean="0">
                <a:solidFill>
                  <a:schemeClr val="bg1"/>
                </a:solidFill>
                <a:latin typeface="PT Sans" pitchFamily="34" charset="0"/>
                <a:ea typeface="PT Sans" pitchFamily="34" charset="0"/>
              </a:rPr>
              <a:t>frecuentes para comparar con las estimaciones realizadas con radar.</a:t>
            </a:r>
          </a:p>
        </p:txBody>
      </p:sp>
    </p:spTree>
    <p:extLst>
      <p:ext uri="{BB962C8B-B14F-4D97-AF65-F5344CB8AC3E}">
        <p14:creationId xmlns:p14="http://schemas.microsoft.com/office/powerpoint/2010/main" val="34186454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00808"/>
            <a:ext cx="9144000" cy="324036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2845385"/>
            <a:ext cx="6264696" cy="1015663"/>
          </a:xfrm>
          <a:prstGeom prst="rect">
            <a:avLst/>
          </a:prstGeom>
          <a:noFill/>
        </p:spPr>
        <p:txBody>
          <a:bodyPr wrap="square" rtlCol="0">
            <a:spAutoFit/>
          </a:bodyPr>
          <a:lstStyle/>
          <a:p>
            <a:r>
              <a:rPr lang="en-US" sz="6000" b="1" dirty="0" smtClean="0">
                <a:solidFill>
                  <a:schemeClr val="bg1"/>
                </a:solidFill>
                <a:latin typeface="Cooper Hewitt" pitchFamily="2" charset="0"/>
                <a:ea typeface="Cooper Hewitt" pitchFamily="2" charset="0"/>
              </a:rPr>
              <a:t>¡GRACIAS!</a:t>
            </a:r>
            <a:endParaRPr lang="en-US" sz="6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Tesis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Licenciatura</a:t>
            </a:r>
            <a:r>
              <a:rPr lang="en-US" sz="1200" b="1" dirty="0" smtClean="0">
                <a:solidFill>
                  <a:srgbClr val="21908C"/>
                </a:solidFill>
                <a:latin typeface="Cooper Hewitt" pitchFamily="2" charset="0"/>
                <a:ea typeface="Cooper Hewitt" pitchFamily="2" charset="0"/>
              </a:rPr>
              <a:t> en</a:t>
            </a: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1234939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632848" cy="707886"/>
          </a:xfrm>
          <a:prstGeom prst="rect">
            <a:avLst/>
          </a:prstGeom>
          <a:noFill/>
        </p:spPr>
        <p:txBody>
          <a:bodyPr wrap="square" rtlCol="0">
            <a:spAutoFit/>
          </a:bodyPr>
          <a:lstStyle/>
          <a:p>
            <a:r>
              <a:rPr lang="en-US" sz="4000" b="1" dirty="0">
                <a:solidFill>
                  <a:schemeClr val="bg1"/>
                </a:solidFill>
                <a:latin typeface="Cooper Hewitt" pitchFamily="2" charset="0"/>
                <a:ea typeface="Cooper Hewitt" pitchFamily="2" charset="0"/>
              </a:rPr>
              <a:t>ANTECEDENTES </a:t>
            </a:r>
            <a:r>
              <a:rPr lang="en-US" sz="4000" b="1" dirty="0" smtClean="0">
                <a:solidFill>
                  <a:schemeClr val="bg1"/>
                </a:solidFill>
                <a:latin typeface="Cooper Hewitt" pitchFamily="2" charset="0"/>
                <a:ea typeface="Cooper Hewitt" pitchFamily="2" charset="0"/>
              </a:rPr>
              <a:t>Y MOTIVACIÓN</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Motivación</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grpSp>
        <p:nvGrpSpPr>
          <p:cNvPr id="3" name="Group 2"/>
          <p:cNvGrpSpPr/>
          <p:nvPr/>
        </p:nvGrpSpPr>
        <p:grpSpPr>
          <a:xfrm>
            <a:off x="2376264" y="1556792"/>
            <a:ext cx="4355976" cy="5025171"/>
            <a:chOff x="4572000" y="1772816"/>
            <a:chExt cx="4355976" cy="5025171"/>
          </a:xfrm>
        </p:grpSpPr>
        <p:pic>
          <p:nvPicPr>
            <p:cNvPr id="204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1772816"/>
              <a:ext cx="40932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572000" y="6059323"/>
              <a:ext cx="4355976" cy="738664"/>
            </a:xfrm>
            <a:prstGeom prst="rect">
              <a:avLst/>
            </a:prstGeom>
            <a:noFill/>
          </p:spPr>
          <p:txBody>
            <a:bodyPr wrap="square" rtlCol="0">
              <a:spAutoFit/>
            </a:bodyPr>
            <a:lstStyle/>
            <a:p>
              <a:pPr algn="ctr"/>
              <a:r>
                <a:rPr lang="es-ES" sz="1400" dirty="0" smtClean="0">
                  <a:latin typeface="PT Sans" pitchFamily="34" charset="0"/>
                  <a:ea typeface="PT Sans" pitchFamily="34" charset="0"/>
                </a:rPr>
                <a:t>Mapa de ubicación de las red de radares del </a:t>
              </a:r>
              <a:r>
                <a:rPr lang="es-ES" sz="1400" dirty="0" err="1" smtClean="0">
                  <a:latin typeface="PT Sans" pitchFamily="34" charset="0"/>
                  <a:ea typeface="PT Sans" pitchFamily="34" charset="0"/>
                </a:rPr>
                <a:t>SiNaRaMe</a:t>
              </a:r>
              <a:r>
                <a:rPr lang="es-ES" sz="1400" dirty="0" smtClean="0">
                  <a:latin typeface="PT Sans" pitchFamily="34" charset="0"/>
                  <a:ea typeface="PT Sans" pitchFamily="34" charset="0"/>
                </a:rPr>
                <a:t> (instalados y en desarrollo), INTA y privados. Ministerio del Interior</a:t>
              </a:r>
              <a:endParaRPr lang="en-US" sz="1400" dirty="0">
                <a:latin typeface="PT Sans" pitchFamily="34" charset="0"/>
                <a:ea typeface="PT Sans" pitchFamily="34" charset="0"/>
              </a:endParaRPr>
            </a:p>
          </p:txBody>
        </p:sp>
      </p:grpSp>
      <p:sp>
        <p:nvSpPr>
          <p:cNvPr id="2" name="TextBox 1"/>
          <p:cNvSpPr txBox="1"/>
          <p:nvPr/>
        </p:nvSpPr>
        <p:spPr>
          <a:xfrm>
            <a:off x="-4890441" y="1621790"/>
            <a:ext cx="4099777" cy="1754326"/>
          </a:xfrm>
          <a:prstGeom prst="rect">
            <a:avLst/>
          </a:prstGeom>
          <a:noFill/>
        </p:spPr>
        <p:txBody>
          <a:bodyPr wrap="none" rtlCol="0">
            <a:spAutoFit/>
          </a:bodyPr>
          <a:lstStyle/>
          <a:p>
            <a:r>
              <a:rPr lang="en-US" dirty="0" smtClean="0"/>
              <a:t>La </a:t>
            </a:r>
            <a:r>
              <a:rPr lang="en-US" dirty="0" err="1" smtClean="0"/>
              <a:t>clp</a:t>
            </a:r>
            <a:r>
              <a:rPr lang="en-US" dirty="0"/>
              <a:t> </a:t>
            </a:r>
            <a:r>
              <a:rPr lang="en-US" dirty="0" err="1" smtClean="0"/>
              <a:t>es</a:t>
            </a:r>
            <a:r>
              <a:rPr lang="en-US" dirty="0" smtClean="0"/>
              <a:t> la </a:t>
            </a:r>
            <a:r>
              <a:rPr lang="en-US" dirty="0" err="1" smtClean="0"/>
              <a:t>porción</a:t>
            </a:r>
            <a:r>
              <a:rPr lang="en-US" dirty="0" smtClean="0"/>
              <a:t> de </a:t>
            </a:r>
            <a:r>
              <a:rPr lang="en-US" dirty="0" err="1" smtClean="0"/>
              <a:t>atmósfera</a:t>
            </a:r>
            <a:endParaRPr lang="en-US" dirty="0" smtClean="0"/>
          </a:p>
          <a:p>
            <a:r>
              <a:rPr lang="en-US" dirty="0" smtClean="0"/>
              <a:t>En </a:t>
            </a:r>
            <a:r>
              <a:rPr lang="en-US" dirty="0" err="1" smtClean="0"/>
              <a:t>nuestra</a:t>
            </a:r>
            <a:r>
              <a:rPr lang="en-US" dirty="0" smtClean="0"/>
              <a:t> </a:t>
            </a:r>
            <a:r>
              <a:rPr lang="en-US" dirty="0" err="1" smtClean="0"/>
              <a:t>región</a:t>
            </a:r>
            <a:endParaRPr lang="en-US" dirty="0" smtClean="0"/>
          </a:p>
          <a:p>
            <a:r>
              <a:rPr lang="en-US" dirty="0" smtClean="0"/>
              <a:t>Los </a:t>
            </a:r>
            <a:r>
              <a:rPr lang="en-US" dirty="0" err="1" smtClean="0"/>
              <a:t>procesos</a:t>
            </a:r>
            <a:r>
              <a:rPr lang="en-US" dirty="0" smtClean="0"/>
              <a:t> </a:t>
            </a:r>
            <a:r>
              <a:rPr lang="en-US" dirty="0" err="1" smtClean="0"/>
              <a:t>ocurren</a:t>
            </a:r>
            <a:r>
              <a:rPr lang="en-US" dirty="0" smtClean="0"/>
              <a:t> en multiples </a:t>
            </a:r>
            <a:r>
              <a:rPr lang="en-US" dirty="0" err="1" smtClean="0"/>
              <a:t>escalas</a:t>
            </a:r>
            <a:endParaRPr lang="en-US" dirty="0" smtClean="0"/>
          </a:p>
          <a:p>
            <a:r>
              <a:rPr lang="en-US" dirty="0" err="1" smtClean="0"/>
              <a:t>Disponibilidad</a:t>
            </a:r>
            <a:r>
              <a:rPr lang="en-US" dirty="0" smtClean="0"/>
              <a:t> de </a:t>
            </a:r>
            <a:r>
              <a:rPr lang="en-US" dirty="0" err="1" smtClean="0"/>
              <a:t>observaciones</a:t>
            </a:r>
            <a:endParaRPr lang="en-US" dirty="0" smtClean="0"/>
          </a:p>
          <a:p>
            <a:r>
              <a:rPr lang="en-US" dirty="0" err="1" smtClean="0"/>
              <a:t>Sinarame</a:t>
            </a:r>
            <a:endParaRPr lang="en-US" dirty="0" smtClean="0"/>
          </a:p>
          <a:p>
            <a:endParaRPr lang="en-US" dirty="0"/>
          </a:p>
        </p:txBody>
      </p:sp>
    </p:spTree>
    <p:extLst>
      <p:ext uri="{BB962C8B-B14F-4D97-AF65-F5344CB8AC3E}">
        <p14:creationId xmlns:p14="http://schemas.microsoft.com/office/powerpoint/2010/main" val="377068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OBJETIVOS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Objetivos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sp>
        <p:nvSpPr>
          <p:cNvPr id="8" name="TextBox 7"/>
          <p:cNvSpPr txBox="1"/>
          <p:nvPr/>
        </p:nvSpPr>
        <p:spPr>
          <a:xfrm>
            <a:off x="611560" y="1879664"/>
            <a:ext cx="7848872" cy="2677656"/>
          </a:xfrm>
          <a:prstGeom prst="rect">
            <a:avLst/>
          </a:prstGeom>
          <a:noFill/>
        </p:spPr>
        <p:txBody>
          <a:bodyPr wrap="square" rtlCol="0">
            <a:spAutoFit/>
          </a:bodyPr>
          <a:lstStyle/>
          <a:p>
            <a:pPr marL="285750" indent="-285750" algn="just">
              <a:buFont typeface="Arial"/>
              <a:buChar char="•"/>
            </a:pPr>
            <a:r>
              <a:rPr lang="es-ES" sz="2400" dirty="0" smtClean="0">
                <a:latin typeface="Cooper Hewitt" pitchFamily="2" charset="0"/>
                <a:ea typeface="Cooper Hewitt" pitchFamily="2" charset="0"/>
              </a:rPr>
              <a:t>Desarrollar </a:t>
            </a:r>
            <a:r>
              <a:rPr lang="es-ES" sz="2400" dirty="0">
                <a:latin typeface="Cooper Hewitt" pitchFamily="2" charset="0"/>
                <a:ea typeface="Cooper Hewitt" pitchFamily="2" charset="0"/>
              </a:rPr>
              <a:t>una metodología para el estudio de los procesos de capa límite a partir de los datos de radar </a:t>
            </a:r>
            <a:r>
              <a:rPr lang="es-ES" sz="2400" dirty="0" err="1">
                <a:latin typeface="Cooper Hewitt" pitchFamily="2" charset="0"/>
                <a:ea typeface="Cooper Hewitt" pitchFamily="2" charset="0"/>
              </a:rPr>
              <a:t>Doppler</a:t>
            </a:r>
            <a:r>
              <a:rPr lang="es-ES" sz="2400" dirty="0">
                <a:latin typeface="Cooper Hewitt" pitchFamily="2" charset="0"/>
                <a:ea typeface="Cooper Hewitt" pitchFamily="2" charset="0"/>
              </a:rPr>
              <a:t> </a:t>
            </a:r>
            <a:r>
              <a:rPr lang="es-ES" sz="2400" dirty="0" smtClean="0">
                <a:latin typeface="Cooper Hewitt" pitchFamily="2" charset="0"/>
                <a:ea typeface="Cooper Hewitt" pitchFamily="2" charset="0"/>
              </a:rPr>
              <a:t>.</a:t>
            </a:r>
          </a:p>
          <a:p>
            <a:pPr marL="285750" indent="-285750" algn="just">
              <a:buFont typeface="Arial"/>
              <a:buChar char="•"/>
            </a:pPr>
            <a:r>
              <a:rPr lang="es-ES" sz="2400" dirty="0" smtClean="0">
                <a:latin typeface="Cooper Hewitt" pitchFamily="2" charset="0"/>
                <a:ea typeface="Cooper Hewitt" pitchFamily="2" charset="0"/>
              </a:rPr>
              <a:t>Analizar </a:t>
            </a:r>
            <a:r>
              <a:rPr lang="es-ES" sz="2400" dirty="0">
                <a:latin typeface="Cooper Hewitt" pitchFamily="2" charset="0"/>
                <a:ea typeface="Cooper Hewitt" pitchFamily="2" charset="0"/>
              </a:rPr>
              <a:t>el comportamiento de tres </a:t>
            </a:r>
            <a:r>
              <a:rPr lang="es-ES" sz="2400" dirty="0" err="1">
                <a:latin typeface="Cooper Hewitt" pitchFamily="2" charset="0"/>
                <a:ea typeface="Cooper Hewitt" pitchFamily="2" charset="0"/>
              </a:rPr>
              <a:t>parametrizaciones</a:t>
            </a:r>
            <a:r>
              <a:rPr lang="es-ES" sz="2400" dirty="0">
                <a:latin typeface="Cooper Hewitt" pitchFamily="2" charset="0"/>
                <a:ea typeface="Cooper Hewitt" pitchFamily="2" charset="0"/>
              </a:rPr>
              <a:t> de CLP disponibles en el modelo </a:t>
            </a:r>
            <a:r>
              <a:rPr lang="es-ES" sz="2400" dirty="0" err="1">
                <a:latin typeface="Cooper Hewitt" pitchFamily="2" charset="0"/>
                <a:ea typeface="Cooper Hewitt" pitchFamily="2" charset="0"/>
              </a:rPr>
              <a:t>Weather</a:t>
            </a:r>
            <a:r>
              <a:rPr lang="es-ES" sz="2400" dirty="0">
                <a:latin typeface="Cooper Hewitt" pitchFamily="2" charset="0"/>
                <a:ea typeface="Cooper Hewitt" pitchFamily="2" charset="0"/>
              </a:rPr>
              <a:t> </a:t>
            </a:r>
            <a:r>
              <a:rPr lang="es-ES" sz="2400" dirty="0" err="1">
                <a:latin typeface="Cooper Hewitt" pitchFamily="2" charset="0"/>
                <a:ea typeface="Cooper Hewitt" pitchFamily="2" charset="0"/>
              </a:rPr>
              <a:t>Research</a:t>
            </a:r>
            <a:r>
              <a:rPr lang="es-ES" sz="2400" dirty="0">
                <a:latin typeface="Cooper Hewitt" pitchFamily="2" charset="0"/>
                <a:ea typeface="Cooper Hewitt" pitchFamily="2" charset="0"/>
              </a:rPr>
              <a:t> and </a:t>
            </a:r>
            <a:r>
              <a:rPr lang="es-ES" sz="2400" dirty="0" err="1" smtClean="0">
                <a:latin typeface="Cooper Hewitt" pitchFamily="2" charset="0"/>
                <a:ea typeface="Cooper Hewitt" pitchFamily="2" charset="0"/>
              </a:rPr>
              <a:t>Forecasting</a:t>
            </a:r>
            <a:r>
              <a:rPr lang="es-ES" sz="2400" dirty="0" smtClean="0">
                <a:latin typeface="Cooper Hewitt" pitchFamily="2" charset="0"/>
                <a:ea typeface="Cooper Hewitt" pitchFamily="2" charset="0"/>
              </a:rPr>
              <a:t> al </a:t>
            </a:r>
            <a:r>
              <a:rPr lang="es-ES" sz="2400" dirty="0">
                <a:latin typeface="Cooper Hewitt" pitchFamily="2" charset="0"/>
                <a:ea typeface="Cooper Hewitt" pitchFamily="2" charset="0"/>
              </a:rPr>
              <a:t>representar algunos de los </a:t>
            </a:r>
            <a:r>
              <a:rPr lang="es-ES" sz="2400" dirty="0" smtClean="0">
                <a:latin typeface="Cooper Hewitt" pitchFamily="2" charset="0"/>
                <a:ea typeface="Cooper Hewitt" pitchFamily="2" charset="0"/>
              </a:rPr>
              <a:t>procesos de capa límite . </a:t>
            </a:r>
            <a:endParaRPr lang="en-US" sz="2400" dirty="0">
              <a:latin typeface="Cooper Hewitt" pitchFamily="2" charset="0"/>
              <a:ea typeface="Cooper Hewitt" pitchFamily="2" charset="0"/>
            </a:endParaRPr>
          </a:p>
        </p:txBody>
      </p:sp>
    </p:spTree>
    <p:extLst>
      <p:ext uri="{BB962C8B-B14F-4D97-AF65-F5344CB8AC3E}">
        <p14:creationId xmlns:p14="http://schemas.microsoft.com/office/powerpoint/2010/main" val="1923107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920880"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MARCO TEÓRICO</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Marco </a:t>
            </a:r>
            <a:r>
              <a:rPr lang="en-US" sz="1200" dirty="0" err="1" smtClean="0">
                <a:latin typeface="Cooper Hewitt" pitchFamily="2" charset="0"/>
                <a:ea typeface="Cooper Hewitt" pitchFamily="2" charset="0"/>
              </a:rPr>
              <a:t>teórico</a:t>
            </a:r>
            <a:endParaRPr lang="en-US" sz="1200" dirty="0">
              <a:latin typeface="Cooper Hewitt" pitchFamily="2" charset="0"/>
              <a:ea typeface="Cooper Hewitt" pitchFamily="2" charset="0"/>
            </a:endParaRPr>
          </a:p>
        </p:txBody>
      </p:sp>
      <p:sp>
        <p:nvSpPr>
          <p:cNvPr id="3" name="TextBox 2"/>
          <p:cNvSpPr txBox="1"/>
          <p:nvPr/>
        </p:nvSpPr>
        <p:spPr>
          <a:xfrm>
            <a:off x="-6063817" y="417438"/>
            <a:ext cx="3389005" cy="923330"/>
          </a:xfrm>
          <a:prstGeom prst="rect">
            <a:avLst/>
          </a:prstGeom>
          <a:noFill/>
        </p:spPr>
        <p:txBody>
          <a:bodyPr wrap="none" rtlCol="0">
            <a:spAutoFit/>
          </a:bodyPr>
          <a:lstStyle/>
          <a:p>
            <a:r>
              <a:rPr lang="en-US" dirty="0">
                <a:latin typeface="Cooper Hewitt" pitchFamily="2" charset="0"/>
                <a:ea typeface="Cooper Hewitt" pitchFamily="2" charset="0"/>
              </a:rPr>
              <a:t>Fig </a:t>
            </a:r>
            <a:r>
              <a:rPr lang="en-US" dirty="0" err="1">
                <a:latin typeface="Cooper Hewitt" pitchFamily="2" charset="0"/>
                <a:ea typeface="Cooper Hewitt" pitchFamily="2" charset="0"/>
              </a:rPr>
              <a:t>capa</a:t>
            </a:r>
            <a:r>
              <a:rPr lang="en-US" dirty="0">
                <a:latin typeface="Cooper Hewitt" pitchFamily="2" charset="0"/>
                <a:ea typeface="Cooper Hewitt" pitchFamily="2" charset="0"/>
              </a:rPr>
              <a:t> </a:t>
            </a:r>
            <a:r>
              <a:rPr lang="en-US" dirty="0" err="1">
                <a:latin typeface="Cooper Hewitt" pitchFamily="2" charset="0"/>
                <a:ea typeface="Cooper Hewitt" pitchFamily="2" charset="0"/>
              </a:rPr>
              <a:t>límite</a:t>
            </a:r>
            <a:r>
              <a:rPr lang="en-US" dirty="0">
                <a:latin typeface="Cooper Hewitt" pitchFamily="2" charset="0"/>
                <a:ea typeface="Cooper Hewitt" pitchFamily="2" charset="0"/>
              </a:rPr>
              <a:t> Stull</a:t>
            </a:r>
          </a:p>
          <a:p>
            <a:r>
              <a:rPr lang="en-US" dirty="0" err="1">
                <a:latin typeface="Cooper Hewitt" pitchFamily="2" charset="0"/>
                <a:ea typeface="Cooper Hewitt" pitchFamily="2" charset="0"/>
              </a:rPr>
              <a:t>Evolución</a:t>
            </a:r>
            <a:r>
              <a:rPr lang="en-US" dirty="0">
                <a:latin typeface="Cooper Hewitt" pitchFamily="2" charset="0"/>
                <a:ea typeface="Cooper Hewitt" pitchFamily="2" charset="0"/>
              </a:rPr>
              <a:t> del </a:t>
            </a:r>
            <a:r>
              <a:rPr lang="en-US" dirty="0" err="1">
                <a:latin typeface="Cooper Hewitt" pitchFamily="2" charset="0"/>
                <a:ea typeface="Cooper Hewitt" pitchFamily="2" charset="0"/>
              </a:rPr>
              <a:t>viento</a:t>
            </a:r>
            <a:r>
              <a:rPr lang="en-US" dirty="0">
                <a:latin typeface="Cooper Hewitt" pitchFamily="2" charset="0"/>
                <a:ea typeface="Cooper Hewitt" pitchFamily="2" charset="0"/>
              </a:rPr>
              <a:t> Van de </a:t>
            </a:r>
            <a:r>
              <a:rPr lang="en-US" dirty="0" err="1">
                <a:latin typeface="Cooper Hewitt" pitchFamily="2" charset="0"/>
                <a:ea typeface="Cooper Hewitt" pitchFamily="2" charset="0"/>
              </a:rPr>
              <a:t>Wiel</a:t>
            </a:r>
            <a:r>
              <a:rPr lang="en-US" dirty="0">
                <a:latin typeface="Cooper Hewitt" pitchFamily="2" charset="0"/>
                <a:ea typeface="Cooper Hewitt" pitchFamily="2" charset="0"/>
              </a:rPr>
              <a:t> </a:t>
            </a:r>
          </a:p>
          <a:p>
            <a:endParaRPr lang="en-US" dirty="0"/>
          </a:p>
        </p:txBody>
      </p:sp>
      <p:grpSp>
        <p:nvGrpSpPr>
          <p:cNvPr id="29" name="Group 28"/>
          <p:cNvGrpSpPr/>
          <p:nvPr/>
        </p:nvGrpSpPr>
        <p:grpSpPr>
          <a:xfrm>
            <a:off x="467544" y="1917312"/>
            <a:ext cx="8340831" cy="4464016"/>
            <a:chOff x="467544" y="1917312"/>
            <a:chExt cx="8340831" cy="446401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17312"/>
              <a:ext cx="834083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899593" y="6073551"/>
              <a:ext cx="7597380" cy="307777"/>
            </a:xfrm>
            <a:prstGeom prst="rect">
              <a:avLst/>
            </a:prstGeom>
            <a:noFill/>
          </p:spPr>
          <p:txBody>
            <a:bodyPr wrap="square" rtlCol="0">
              <a:spAutoFit/>
            </a:bodyPr>
            <a:lstStyle/>
            <a:p>
              <a:pPr algn="ctr"/>
              <a:r>
                <a:rPr lang="es-ES" sz="1400" dirty="0" smtClean="0">
                  <a:latin typeface="PT Sans" pitchFamily="34" charset="0"/>
                  <a:ea typeface="PT Sans" pitchFamily="34" charset="0"/>
                </a:rPr>
                <a:t>Evolución de la capa límite en regiones con alta presión. Adaptado de </a:t>
              </a:r>
              <a:r>
                <a:rPr lang="es-ES" sz="1400" dirty="0" err="1" smtClean="0">
                  <a:latin typeface="PT Sans" pitchFamily="34" charset="0"/>
                  <a:ea typeface="PT Sans" pitchFamily="34" charset="0"/>
                </a:rPr>
                <a:t>Stull</a:t>
              </a:r>
              <a:r>
                <a:rPr lang="es-ES" sz="1400" dirty="0" smtClean="0">
                  <a:latin typeface="PT Sans" pitchFamily="34" charset="0"/>
                  <a:ea typeface="PT Sans" pitchFamily="34" charset="0"/>
                </a:rPr>
                <a:t> (1988)-</a:t>
              </a:r>
              <a:endParaRPr lang="en-US" sz="1400" dirty="0">
                <a:latin typeface="PT Sans" pitchFamily="34" charset="0"/>
                <a:ea typeface="PT Sans" pitchFamily="34" charset="0"/>
              </a:endParaRPr>
            </a:p>
          </p:txBody>
        </p:sp>
      </p:grpSp>
      <p:grpSp>
        <p:nvGrpSpPr>
          <p:cNvPr id="1039" name="Group 1038"/>
          <p:cNvGrpSpPr/>
          <p:nvPr/>
        </p:nvGrpSpPr>
        <p:grpSpPr>
          <a:xfrm>
            <a:off x="2123728" y="2133256"/>
            <a:ext cx="5040560" cy="4337465"/>
            <a:chOff x="2123728" y="2133256"/>
            <a:chExt cx="5040560" cy="4337465"/>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765" y="2133256"/>
              <a:ext cx="4798507"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2123728" y="5947501"/>
              <a:ext cx="5040560" cy="523220"/>
            </a:xfrm>
            <a:prstGeom prst="rect">
              <a:avLst/>
            </a:prstGeom>
            <a:noFill/>
          </p:spPr>
          <p:txBody>
            <a:bodyPr wrap="square" rtlCol="0">
              <a:spAutoFit/>
            </a:bodyPr>
            <a:lstStyle/>
            <a:p>
              <a:pPr algn="ctr"/>
              <a:r>
                <a:rPr lang="es-ES" sz="1400" dirty="0" smtClean="0">
                  <a:latin typeface="PT Sans" pitchFamily="34" charset="0"/>
                  <a:ea typeface="PT Sans" pitchFamily="34" charset="0"/>
                </a:rPr>
                <a:t>Perfiles verticales del viento (m/s) para distintas horas comenzando por el </a:t>
              </a:r>
              <a:r>
                <a:rPr lang="es-ES" sz="1400" dirty="0" err="1" smtClean="0">
                  <a:latin typeface="PT Sans" pitchFamily="34" charset="0"/>
                  <a:ea typeface="PT Sans" pitchFamily="34" charset="0"/>
                </a:rPr>
                <a:t>atarceder</a:t>
              </a:r>
              <a:r>
                <a:rPr lang="es-ES" sz="1400" dirty="0" smtClean="0">
                  <a:latin typeface="PT Sans" pitchFamily="34" charset="0"/>
                  <a:ea typeface="PT Sans" pitchFamily="34" charset="0"/>
                </a:rPr>
                <a:t> (0 </a:t>
              </a:r>
              <a:r>
                <a:rPr lang="es-ES" sz="1400" dirty="0" err="1" smtClean="0">
                  <a:latin typeface="PT Sans" pitchFamily="34" charset="0"/>
                  <a:ea typeface="PT Sans" pitchFamily="34" charset="0"/>
                </a:rPr>
                <a:t>hs</a:t>
              </a:r>
              <a:r>
                <a:rPr lang="es-ES" sz="1400" dirty="0" smtClean="0">
                  <a:latin typeface="PT Sans" pitchFamily="34" charset="0"/>
                  <a:ea typeface="PT Sans" pitchFamily="34" charset="0"/>
                </a:rPr>
                <a:t>.) Van de </a:t>
              </a:r>
              <a:r>
                <a:rPr lang="es-ES" sz="1400" dirty="0" err="1" smtClean="0">
                  <a:latin typeface="PT Sans" pitchFamily="34" charset="0"/>
                  <a:ea typeface="PT Sans" pitchFamily="34" charset="0"/>
                </a:rPr>
                <a:t>Wiel</a:t>
              </a:r>
              <a:r>
                <a:rPr lang="es-ES" sz="1400" dirty="0" smtClean="0">
                  <a:latin typeface="PT Sans" pitchFamily="34" charset="0"/>
                  <a:ea typeface="PT Sans" pitchFamily="34" charset="0"/>
                </a:rPr>
                <a:t> el al.(2010).</a:t>
              </a:r>
              <a:endParaRPr lang="en-US" sz="1400" dirty="0">
                <a:latin typeface="PT Sans" pitchFamily="34" charset="0"/>
                <a:ea typeface="PT Sans" pitchFamily="34" charset="0"/>
              </a:endParaRPr>
            </a:p>
          </p:txBody>
        </p:sp>
      </p:grpSp>
      <p:grpSp>
        <p:nvGrpSpPr>
          <p:cNvPr id="1034" name="Group 1033"/>
          <p:cNvGrpSpPr/>
          <p:nvPr/>
        </p:nvGrpSpPr>
        <p:grpSpPr>
          <a:xfrm>
            <a:off x="3074275" y="2266498"/>
            <a:ext cx="3314329" cy="2765145"/>
            <a:chOff x="9816998" y="1126541"/>
            <a:chExt cx="3314329" cy="2765145"/>
          </a:xfrm>
        </p:grpSpPr>
        <p:sp>
          <p:nvSpPr>
            <p:cNvPr id="1029" name="Freeform 1028"/>
            <p:cNvSpPr/>
            <p:nvPr/>
          </p:nvSpPr>
          <p:spPr>
            <a:xfrm>
              <a:off x="9816998" y="1126541"/>
              <a:ext cx="3314329" cy="2765145"/>
            </a:xfrm>
            <a:custGeom>
              <a:avLst/>
              <a:gdLst>
                <a:gd name="connsiteX0" fmla="*/ 0 w 3314329"/>
                <a:gd name="connsiteY0" fmla="*/ 2765145 h 2765145"/>
                <a:gd name="connsiteX1" fmla="*/ 1777594 w 3314329"/>
                <a:gd name="connsiteY1" fmla="*/ 2706624 h 2765145"/>
                <a:gd name="connsiteX2" fmla="*/ 2867559 w 3314329"/>
                <a:gd name="connsiteY2" fmla="*/ 2633472 h 2765145"/>
                <a:gd name="connsiteX3" fmla="*/ 3284525 w 3314329"/>
                <a:gd name="connsiteY3" fmla="*/ 2523744 h 2765145"/>
                <a:gd name="connsiteX4" fmla="*/ 3247949 w 3314329"/>
                <a:gd name="connsiteY4" fmla="*/ 2465222 h 2765145"/>
                <a:gd name="connsiteX5" fmla="*/ 2984602 w 3314329"/>
                <a:gd name="connsiteY5" fmla="*/ 2340864 h 2765145"/>
                <a:gd name="connsiteX6" fmla="*/ 2370125 w 3314329"/>
                <a:gd name="connsiteY6" fmla="*/ 2055571 h 2765145"/>
                <a:gd name="connsiteX7" fmla="*/ 2048256 w 3314329"/>
                <a:gd name="connsiteY7" fmla="*/ 1726387 h 2765145"/>
                <a:gd name="connsiteX8" fmla="*/ 1814170 w 3314329"/>
                <a:gd name="connsiteY8" fmla="*/ 1258214 h 2765145"/>
                <a:gd name="connsiteX9" fmla="*/ 1777594 w 3314329"/>
                <a:gd name="connsiteY9" fmla="*/ 768096 h 2765145"/>
                <a:gd name="connsiteX10" fmla="*/ 1828800 w 3314329"/>
                <a:gd name="connsiteY10" fmla="*/ 387705 h 2765145"/>
                <a:gd name="connsiteX11" fmla="*/ 1850746 w 3314329"/>
                <a:gd name="connsiteY11" fmla="*/ 0 h 2765145"/>
                <a:gd name="connsiteX12" fmla="*/ 1850746 w 3314329"/>
                <a:gd name="connsiteY12" fmla="*/ 0 h 2765145"/>
                <a:gd name="connsiteX13" fmla="*/ 1850746 w 3314329"/>
                <a:gd name="connsiteY13" fmla="*/ 0 h 27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329" h="2765145">
                  <a:moveTo>
                    <a:pt x="0" y="2765145"/>
                  </a:moveTo>
                  <a:lnTo>
                    <a:pt x="1777594" y="2706624"/>
                  </a:lnTo>
                  <a:cubicBezTo>
                    <a:pt x="2255520" y="2684679"/>
                    <a:pt x="2616404" y="2663952"/>
                    <a:pt x="2867559" y="2633472"/>
                  </a:cubicBezTo>
                  <a:cubicBezTo>
                    <a:pt x="3118714" y="2602992"/>
                    <a:pt x="3221127" y="2551786"/>
                    <a:pt x="3284525" y="2523744"/>
                  </a:cubicBezTo>
                  <a:cubicBezTo>
                    <a:pt x="3347923" y="2495702"/>
                    <a:pt x="3297936" y="2495702"/>
                    <a:pt x="3247949" y="2465222"/>
                  </a:cubicBezTo>
                  <a:cubicBezTo>
                    <a:pt x="3197962" y="2434742"/>
                    <a:pt x="2984602" y="2340864"/>
                    <a:pt x="2984602" y="2340864"/>
                  </a:cubicBezTo>
                  <a:cubicBezTo>
                    <a:pt x="2838298" y="2272589"/>
                    <a:pt x="2526182" y="2157984"/>
                    <a:pt x="2370125" y="2055571"/>
                  </a:cubicBezTo>
                  <a:cubicBezTo>
                    <a:pt x="2214068" y="1953158"/>
                    <a:pt x="2140915" y="1859280"/>
                    <a:pt x="2048256" y="1726387"/>
                  </a:cubicBezTo>
                  <a:cubicBezTo>
                    <a:pt x="1955597" y="1593494"/>
                    <a:pt x="1859280" y="1417929"/>
                    <a:pt x="1814170" y="1258214"/>
                  </a:cubicBezTo>
                  <a:cubicBezTo>
                    <a:pt x="1769060" y="1098499"/>
                    <a:pt x="1775156" y="913181"/>
                    <a:pt x="1777594" y="768096"/>
                  </a:cubicBezTo>
                  <a:cubicBezTo>
                    <a:pt x="1780032" y="623011"/>
                    <a:pt x="1816608" y="515721"/>
                    <a:pt x="1828800" y="387705"/>
                  </a:cubicBezTo>
                  <a:cubicBezTo>
                    <a:pt x="1840992" y="259689"/>
                    <a:pt x="1850746" y="0"/>
                    <a:pt x="1850746" y="0"/>
                  </a:cubicBezTo>
                  <a:lnTo>
                    <a:pt x="1850746" y="0"/>
                  </a:lnTo>
                  <a:lnTo>
                    <a:pt x="1850746" y="0"/>
                  </a:lnTo>
                </a:path>
              </a:pathLst>
            </a:custGeom>
            <a:ln w="28575">
              <a:solidFill>
                <a:srgbClr val="87DE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1" name="Straight Connector 1030"/>
            <p:cNvCxnSpPr/>
            <p:nvPr/>
          </p:nvCxnSpPr>
          <p:spPr>
            <a:xfrm>
              <a:off x="12312888" y="1953407"/>
              <a:ext cx="252000" cy="0"/>
            </a:xfrm>
            <a:prstGeom prst="line">
              <a:avLst/>
            </a:prstGeom>
            <a:ln w="28575">
              <a:solidFill>
                <a:srgbClr val="87DEAA"/>
              </a:solidFill>
            </a:ln>
          </p:spPr>
          <p:style>
            <a:lnRef idx="1">
              <a:schemeClr val="accent1"/>
            </a:lnRef>
            <a:fillRef idx="0">
              <a:schemeClr val="accent1"/>
            </a:fillRef>
            <a:effectRef idx="0">
              <a:schemeClr val="accent1"/>
            </a:effectRef>
            <a:fontRef idx="minor">
              <a:schemeClr val="tx1"/>
            </a:fontRef>
          </p:style>
        </p:cxnSp>
      </p:grpSp>
      <p:grpSp>
        <p:nvGrpSpPr>
          <p:cNvPr id="1038" name="Group 1037"/>
          <p:cNvGrpSpPr/>
          <p:nvPr/>
        </p:nvGrpSpPr>
        <p:grpSpPr>
          <a:xfrm>
            <a:off x="3037699" y="2259183"/>
            <a:ext cx="2784466" cy="2765145"/>
            <a:chOff x="9780422" y="1119226"/>
            <a:chExt cx="2784466" cy="2765145"/>
          </a:xfrm>
        </p:grpSpPr>
        <p:sp>
          <p:nvSpPr>
            <p:cNvPr id="1024" name="Freeform 1023"/>
            <p:cNvSpPr/>
            <p:nvPr/>
          </p:nvSpPr>
          <p:spPr>
            <a:xfrm>
              <a:off x="9780422" y="1119226"/>
              <a:ext cx="2047807" cy="2765145"/>
            </a:xfrm>
            <a:custGeom>
              <a:avLst/>
              <a:gdLst>
                <a:gd name="connsiteX0" fmla="*/ 0 w 2047807"/>
                <a:gd name="connsiteY0" fmla="*/ 2765145 h 2765145"/>
                <a:gd name="connsiteX1" fmla="*/ 1053389 w 2047807"/>
                <a:gd name="connsiteY1" fmla="*/ 2465222 h 2765145"/>
                <a:gd name="connsiteX2" fmla="*/ 1777594 w 2047807"/>
                <a:gd name="connsiteY2" fmla="*/ 1989734 h 2765145"/>
                <a:gd name="connsiteX3" fmla="*/ 2033626 w 2047807"/>
                <a:gd name="connsiteY3" fmla="*/ 1506931 h 2765145"/>
                <a:gd name="connsiteX4" fmla="*/ 2004365 w 2047807"/>
                <a:gd name="connsiteY4" fmla="*/ 841248 h 2765145"/>
                <a:gd name="connsiteX5" fmla="*/ 1916583 w 2047807"/>
                <a:gd name="connsiteY5" fmla="*/ 0 h 27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07" h="2765145">
                  <a:moveTo>
                    <a:pt x="0" y="2765145"/>
                  </a:moveTo>
                  <a:cubicBezTo>
                    <a:pt x="378561" y="2679801"/>
                    <a:pt x="757123" y="2594457"/>
                    <a:pt x="1053389" y="2465222"/>
                  </a:cubicBezTo>
                  <a:cubicBezTo>
                    <a:pt x="1349655" y="2335987"/>
                    <a:pt x="1614221" y="2149449"/>
                    <a:pt x="1777594" y="1989734"/>
                  </a:cubicBezTo>
                  <a:cubicBezTo>
                    <a:pt x="1940967" y="1830019"/>
                    <a:pt x="1995831" y="1698345"/>
                    <a:pt x="2033626" y="1506931"/>
                  </a:cubicBezTo>
                  <a:cubicBezTo>
                    <a:pt x="2071421" y="1315517"/>
                    <a:pt x="2023872" y="1092403"/>
                    <a:pt x="2004365" y="841248"/>
                  </a:cubicBezTo>
                  <a:cubicBezTo>
                    <a:pt x="1984858" y="590093"/>
                    <a:pt x="1950720" y="295046"/>
                    <a:pt x="1916583" y="0"/>
                  </a:cubicBezTo>
                </a:path>
              </a:pathLst>
            </a:custGeom>
            <a:ln w="28575">
              <a:solidFill>
                <a:srgbClr val="21908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6" name="Straight Connector 1035"/>
            <p:cNvCxnSpPr/>
            <p:nvPr/>
          </p:nvCxnSpPr>
          <p:spPr>
            <a:xfrm>
              <a:off x="12312888" y="1289563"/>
              <a:ext cx="252000" cy="0"/>
            </a:xfrm>
            <a:prstGeom prst="line">
              <a:avLst/>
            </a:prstGeom>
            <a:ln w="28575">
              <a:solidFill>
                <a:srgbClr val="21908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86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9"/>
                                        </p:tgtEl>
                                        <p:attrNameLst>
                                          <p:attrName>style.visibility</p:attrName>
                                        </p:attrNameLst>
                                      </p:cBhvr>
                                      <p:to>
                                        <p:strVal val="visible"/>
                                      </p:to>
                                    </p:set>
                                    <p:animEffect transition="in" filter="fade">
                                      <p:cBhvr>
                                        <p:cTn id="11" dur="500"/>
                                        <p:tgtEl>
                                          <p:spTgt spid="10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fade">
                                      <p:cBhvr>
                                        <p:cTn id="16" dur="500"/>
                                        <p:tgtEl>
                                          <p:spTgt spid="10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912768"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DATOS DE RADAR DOPPLER</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347864"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1560" y="1700808"/>
            <a:ext cx="7848872" cy="2169825"/>
          </a:xfrm>
          <a:prstGeom prst="rect">
            <a:avLst/>
          </a:prstGeom>
          <a:noFill/>
        </p:spPr>
        <p:txBody>
          <a:bodyPr wrap="square" rtlCol="0">
            <a:spAutoFit/>
          </a:bodyPr>
          <a:lstStyle/>
          <a:p>
            <a:pPr algn="just">
              <a:lnSpc>
                <a:spcPct val="150000"/>
              </a:lnSpc>
            </a:pPr>
            <a:r>
              <a:rPr lang="en-US" dirty="0" smtClean="0">
                <a:latin typeface="Cooper Hewitt" pitchFamily="2" charset="0"/>
                <a:ea typeface="Cooper Hewitt" pitchFamily="2" charset="0"/>
              </a:rPr>
              <a:t>Se </a:t>
            </a:r>
            <a:r>
              <a:rPr lang="en-US" dirty="0" err="1" smtClean="0">
                <a:latin typeface="Cooper Hewitt" pitchFamily="2" charset="0"/>
                <a:ea typeface="Cooper Hewitt" pitchFamily="2" charset="0"/>
              </a:rPr>
              <a:t>utilizaron</a:t>
            </a:r>
            <a:r>
              <a:rPr lang="en-US" dirty="0" smtClean="0">
                <a:latin typeface="Cooper Hewitt" pitchFamily="2" charset="0"/>
                <a:ea typeface="Cooper Hewitt" pitchFamily="2" charset="0"/>
              </a:rPr>
              <a:t> los </a:t>
            </a:r>
            <a:r>
              <a:rPr lang="en-US" dirty="0" err="1" smtClean="0">
                <a:latin typeface="Cooper Hewitt" pitchFamily="2" charset="0"/>
                <a:ea typeface="Cooper Hewitt" pitchFamily="2" charset="0"/>
              </a:rPr>
              <a:t>datos</a:t>
            </a:r>
            <a:r>
              <a:rPr lang="en-US" dirty="0" smtClean="0">
                <a:latin typeface="Cooper Hewitt" pitchFamily="2" charset="0"/>
                <a:ea typeface="Cooper Hewitt" pitchFamily="2" charset="0"/>
              </a:rPr>
              <a:t> del radar Doppler INTA Paraná </a:t>
            </a:r>
            <a:r>
              <a:rPr lang="en-US" dirty="0" err="1" smtClean="0">
                <a:latin typeface="Cooper Hewitt" pitchFamily="2" charset="0"/>
                <a:ea typeface="Cooper Hewitt" pitchFamily="2" charset="0"/>
              </a:rPr>
              <a:t>que</a:t>
            </a:r>
            <a:r>
              <a:rPr lang="en-US" dirty="0" smtClean="0">
                <a:latin typeface="Cooper Hewitt" pitchFamily="2" charset="0"/>
                <a:ea typeface="Cooper Hewitt" pitchFamily="2" charset="0"/>
              </a:rPr>
              <a:t> opera en la </a:t>
            </a:r>
            <a:r>
              <a:rPr lang="en-US" dirty="0" err="1" smtClean="0">
                <a:latin typeface="Cooper Hewitt" pitchFamily="2" charset="0"/>
                <a:ea typeface="Cooper Hewitt" pitchFamily="2" charset="0"/>
              </a:rPr>
              <a:t>banda</a:t>
            </a:r>
            <a:r>
              <a:rPr lang="en-US" dirty="0" smtClean="0">
                <a:latin typeface="Cooper Hewitt" pitchFamily="2" charset="0"/>
                <a:ea typeface="Cooper Hewitt" pitchFamily="2" charset="0"/>
              </a:rPr>
              <a:t> C. El </a:t>
            </a:r>
            <a:r>
              <a:rPr lang="en-US" dirty="0" err="1" smtClean="0">
                <a:latin typeface="Cooper Hewitt" pitchFamily="2" charset="0"/>
                <a:ea typeface="Cooper Hewitt" pitchFamily="2" charset="0"/>
              </a:rPr>
              <a:t>escaneo</a:t>
            </a:r>
            <a:r>
              <a:rPr lang="en-US" dirty="0" smtClean="0">
                <a:latin typeface="Cooper Hewitt" pitchFamily="2" charset="0"/>
                <a:ea typeface="Cooper Hewitt" pitchFamily="2" charset="0"/>
              </a:rPr>
              <a:t> se </a:t>
            </a:r>
            <a:r>
              <a:rPr lang="en-US" dirty="0" err="1" smtClean="0">
                <a:latin typeface="Cooper Hewitt" pitchFamily="2" charset="0"/>
                <a:ea typeface="Cooper Hewitt" pitchFamily="2" charset="0"/>
              </a:rPr>
              <a:t>realiza</a:t>
            </a:r>
            <a:r>
              <a:rPr lang="en-US" dirty="0" smtClean="0">
                <a:latin typeface="Cooper Hewitt" pitchFamily="2" charset="0"/>
                <a:ea typeface="Cooper Hewitt" pitchFamily="2" charset="0"/>
              </a:rPr>
              <a:t> en </a:t>
            </a:r>
            <a:r>
              <a:rPr lang="en-US" dirty="0" err="1" smtClean="0">
                <a:latin typeface="Cooper Hewitt" pitchFamily="2" charset="0"/>
                <a:ea typeface="Cooper Hewitt" pitchFamily="2" charset="0"/>
              </a:rPr>
              <a:t>sentido</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azimutal</a:t>
            </a:r>
            <a:r>
              <a:rPr lang="en-US" dirty="0" smtClean="0">
                <a:latin typeface="Cooper Hewitt" pitchFamily="2" charset="0"/>
                <a:ea typeface="Cooper Hewitt" pitchFamily="2" charset="0"/>
              </a:rPr>
              <a:t> con </a:t>
            </a:r>
            <a:r>
              <a:rPr lang="en-US" dirty="0" err="1" smtClean="0">
                <a:latin typeface="Cooper Hewitt" pitchFamily="2" charset="0"/>
                <a:ea typeface="Cooper Hewitt" pitchFamily="2" charset="0"/>
              </a:rPr>
              <a:t>giros</a:t>
            </a:r>
            <a:r>
              <a:rPr lang="en-US" dirty="0" smtClean="0">
                <a:latin typeface="Cooper Hewitt" pitchFamily="2" charset="0"/>
                <a:ea typeface="Cooper Hewitt" pitchFamily="2" charset="0"/>
              </a:rPr>
              <a:t> de 360° </a:t>
            </a:r>
            <a:r>
              <a:rPr lang="en-US" dirty="0" err="1" smtClean="0">
                <a:latin typeface="Cooper Hewitt" pitchFamily="2" charset="0"/>
                <a:ea typeface="Cooper Hewitt" pitchFamily="2" charset="0"/>
              </a:rPr>
              <a:t>que</a:t>
            </a:r>
            <a:r>
              <a:rPr lang="en-US" dirty="0" smtClean="0">
                <a:latin typeface="Cooper Hewitt" pitchFamily="2" charset="0"/>
                <a:ea typeface="Cooper Hewitt" pitchFamily="2" charset="0"/>
              </a:rPr>
              <a:t> se </a:t>
            </a:r>
            <a:r>
              <a:rPr lang="en-US" dirty="0" err="1" smtClean="0">
                <a:latin typeface="Cooper Hewitt" pitchFamily="2" charset="0"/>
                <a:ea typeface="Cooper Hewitt" pitchFamily="2" charset="0"/>
              </a:rPr>
              <a:t>repiten</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para</a:t>
            </a:r>
            <a:r>
              <a:rPr lang="en-US" dirty="0" smtClean="0">
                <a:latin typeface="Cooper Hewitt" pitchFamily="2" charset="0"/>
                <a:ea typeface="Cooper Hewitt" pitchFamily="2" charset="0"/>
              </a:rPr>
              <a:t> 12 </a:t>
            </a:r>
            <a:r>
              <a:rPr lang="en-US" dirty="0" err="1" smtClean="0">
                <a:latin typeface="Cooper Hewitt" pitchFamily="2" charset="0"/>
                <a:ea typeface="Cooper Hewitt" pitchFamily="2" charset="0"/>
              </a:rPr>
              <a:t>elevaciones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verticales</a:t>
            </a:r>
            <a:r>
              <a:rPr lang="en-US" dirty="0" smtClean="0">
                <a:latin typeface="Cooper Hewitt" pitchFamily="2" charset="0"/>
                <a:ea typeface="Cooper Hewitt" pitchFamily="2" charset="0"/>
              </a:rPr>
              <a:t>  </a:t>
            </a:r>
            <a:r>
              <a:rPr lang="es-ES" dirty="0" smtClean="0">
                <a:latin typeface="Cooper Hewitt" pitchFamily="2" charset="0"/>
                <a:ea typeface="Cooper Hewitt" pitchFamily="2" charset="0"/>
              </a:rPr>
              <a:t>entre </a:t>
            </a:r>
            <a:r>
              <a:rPr lang="es-ES" dirty="0">
                <a:latin typeface="Cooper Hewitt" pitchFamily="2" charset="0"/>
                <a:ea typeface="Cooper Hewitt" pitchFamily="2" charset="0"/>
              </a:rPr>
              <a:t>0.5° y 15.1</a:t>
            </a:r>
            <a:r>
              <a:rPr lang="es-ES" dirty="0" smtClean="0">
                <a:latin typeface="Cooper Hewitt" pitchFamily="2" charset="0"/>
                <a:ea typeface="Cooper Hewitt" pitchFamily="2" charset="0"/>
              </a:rPr>
              <a:t>° con un rango de 240 km.</a:t>
            </a:r>
          </a:p>
          <a:p>
            <a:pPr algn="just">
              <a:lnSpc>
                <a:spcPct val="150000"/>
              </a:lnSpc>
            </a:pPr>
            <a:r>
              <a:rPr lang="es-ES" dirty="0" smtClean="0">
                <a:latin typeface="Cooper Hewitt" pitchFamily="2" charset="0"/>
                <a:ea typeface="Cooper Hewitt" pitchFamily="2" charset="0"/>
              </a:rPr>
              <a:t>La resolución temporal es de 10 minutos </a:t>
            </a:r>
          </a:p>
          <a:p>
            <a:pPr algn="just">
              <a:lnSpc>
                <a:spcPct val="150000"/>
              </a:lnSpc>
            </a:pPr>
            <a:r>
              <a:rPr lang="es-ES" dirty="0" smtClean="0">
                <a:latin typeface="Cooper Hewitt" pitchFamily="2" charset="0"/>
                <a:ea typeface="Cooper Hewitt" pitchFamily="2" charset="0"/>
              </a:rPr>
              <a:t>aproximadamente.</a:t>
            </a:r>
          </a:p>
        </p:txBody>
      </p: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Características</a:t>
            </a:r>
            <a:r>
              <a:rPr lang="en-US" sz="1200" dirty="0" smtClean="0">
                <a:latin typeface="Cooper Hewitt" pitchFamily="2" charset="0"/>
                <a:ea typeface="Cooper Hewitt" pitchFamily="2" charset="0"/>
              </a:rPr>
              <a:t> de los </a:t>
            </a:r>
            <a:r>
              <a:rPr lang="en-US" sz="1200" dirty="0" err="1" smtClean="0">
                <a:latin typeface="Cooper Hewitt" pitchFamily="2" charset="0"/>
                <a:ea typeface="Cooper Hewitt" pitchFamily="2" charset="0"/>
              </a:rPr>
              <a:t>datos</a:t>
            </a:r>
            <a:r>
              <a:rPr lang="en-US" sz="1200" dirty="0" smtClean="0">
                <a:latin typeface="Cooper Hewitt" pitchFamily="2" charset="0"/>
                <a:ea typeface="Cooper Hewitt" pitchFamily="2" charset="0"/>
              </a:rPr>
              <a:t> de radar</a:t>
            </a:r>
            <a:endParaRPr lang="en-US" sz="1200" dirty="0">
              <a:latin typeface="Cooper Hewitt" pitchFamily="2" charset="0"/>
              <a:ea typeface="Cooper Hewitt" pitchFamily="2" charset="0"/>
            </a:endParaRPr>
          </a:p>
        </p:txBody>
      </p:sp>
      <p:sp>
        <p:nvSpPr>
          <p:cNvPr id="2" name="TextBox 1"/>
          <p:cNvSpPr txBox="1"/>
          <p:nvPr/>
        </p:nvSpPr>
        <p:spPr>
          <a:xfrm>
            <a:off x="1691680" y="4923745"/>
            <a:ext cx="3024336" cy="1169551"/>
          </a:xfrm>
          <a:prstGeom prst="rect">
            <a:avLst/>
          </a:prstGeom>
          <a:noFill/>
        </p:spPr>
        <p:txBody>
          <a:bodyPr wrap="square" rtlCol="0">
            <a:spAutoFit/>
          </a:bodyPr>
          <a:lstStyle/>
          <a:p>
            <a:pPr algn="r"/>
            <a:r>
              <a:rPr lang="es-ES" sz="1400" dirty="0">
                <a:latin typeface="PT Sans" pitchFamily="34" charset="0"/>
                <a:ea typeface="PT Sans" pitchFamily="34" charset="0"/>
              </a:rPr>
              <a:t>Topografía sobre el nivel del terreno respecto de la ubicación del radar. </a:t>
            </a:r>
            <a:r>
              <a:rPr lang="es-ES" sz="1400" dirty="0" smtClean="0">
                <a:latin typeface="PT Sans" pitchFamily="34" charset="0"/>
                <a:ea typeface="PT Sans" pitchFamily="34" charset="0"/>
              </a:rPr>
              <a:t>El circulo </a:t>
            </a:r>
            <a:r>
              <a:rPr lang="es-ES" sz="1400" dirty="0">
                <a:latin typeface="PT Sans" pitchFamily="34" charset="0"/>
                <a:ea typeface="PT Sans" pitchFamily="34" charset="0"/>
              </a:rPr>
              <a:t>negro corresponde al </a:t>
            </a:r>
            <a:endParaRPr lang="es-ES" sz="1400" dirty="0" smtClean="0">
              <a:latin typeface="PT Sans" pitchFamily="34" charset="0"/>
              <a:ea typeface="PT Sans" pitchFamily="34" charset="0"/>
            </a:endParaRPr>
          </a:p>
          <a:p>
            <a:pPr algn="r"/>
            <a:r>
              <a:rPr lang="es-ES" sz="1400" dirty="0" smtClean="0">
                <a:latin typeface="PT Sans" pitchFamily="34" charset="0"/>
                <a:ea typeface="PT Sans" pitchFamily="34" charset="0"/>
              </a:rPr>
              <a:t>dominio </a:t>
            </a:r>
            <a:r>
              <a:rPr lang="es-ES" sz="1400" dirty="0">
                <a:latin typeface="PT Sans" pitchFamily="34" charset="0"/>
                <a:ea typeface="PT Sans" pitchFamily="34" charset="0"/>
              </a:rPr>
              <a:t>de análisis centrado en el radar, de 40km de radio.</a:t>
            </a:r>
            <a:endParaRPr lang="en-US" sz="1400" dirty="0">
              <a:latin typeface="PT Sans" pitchFamily="34" charset="0"/>
              <a:ea typeface="PT Sans" pitchFamily="34" charset="0"/>
            </a:endParaRPr>
          </a:p>
        </p:txBody>
      </p:sp>
      <p:pic>
        <p:nvPicPr>
          <p:cNvPr id="1037" name="Picture 13" descr="Z:\home\pao\Dropbox\Tesis\tesis-VAD\Tesis\Defensa\Fig\domini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51336"/>
            <a:ext cx="3681842" cy="34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498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a:solidFill>
                  <a:srgbClr val="21908C"/>
                </a:solidFill>
                <a:latin typeface="Cooper Hewitt" pitchFamily="2" charset="0"/>
                <a:ea typeface="Cooper Hewitt" pitchFamily="2" charset="0"/>
              </a:rPr>
              <a:t>VIENTO </a:t>
            </a:r>
            <a:r>
              <a:rPr lang="en-US" sz="4000" b="1" dirty="0" smtClean="0">
                <a:solidFill>
                  <a:srgbClr val="21908C"/>
                </a:solidFill>
                <a:latin typeface="Cooper Hewitt" pitchFamily="2" charset="0"/>
                <a:ea typeface="Cooper Hewitt" pitchFamily="2" charset="0"/>
              </a:rPr>
              <a:t>RADIAL</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radial</a:t>
            </a:r>
            <a:endParaRPr lang="en-US" sz="1200" dirty="0">
              <a:latin typeface="Cooper Hewitt" pitchFamily="2" charset="0"/>
              <a:ea typeface="Cooper Hewitt" pitchFamily="2" charset="0"/>
            </a:endParaRPr>
          </a:p>
        </p:txBody>
      </p:sp>
      <p:sp>
        <p:nvSpPr>
          <p:cNvPr id="13" name="TextBox 12"/>
          <p:cNvSpPr txBox="1"/>
          <p:nvPr/>
        </p:nvSpPr>
        <p:spPr>
          <a:xfrm>
            <a:off x="539552" y="5613448"/>
            <a:ext cx="3748755" cy="738664"/>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observada a las 06 UTC por el radar de Paraná </a:t>
            </a:r>
            <a:r>
              <a:rPr lang="es-ES" sz="1400" dirty="0" smtClean="0">
                <a:latin typeface="PT Sans" pitchFamily="34" charset="0"/>
                <a:ea typeface="PT Sans" pitchFamily="34" charset="0"/>
              </a:rPr>
              <a:t>en la </a:t>
            </a:r>
            <a:r>
              <a:rPr lang="es-ES" sz="1400" dirty="0">
                <a:latin typeface="PT Sans" pitchFamily="34" charset="0"/>
                <a:ea typeface="PT Sans" pitchFamily="34" charset="0"/>
              </a:rPr>
              <a:t>elevación </a:t>
            </a:r>
            <a:r>
              <a:rPr lang="es-ES" sz="1400" dirty="0" smtClean="0">
                <a:latin typeface="PT Sans" pitchFamily="34" charset="0"/>
                <a:ea typeface="PT Sans" pitchFamily="34" charset="0"/>
              </a:rPr>
              <a:t>1.3° luego de remover el </a:t>
            </a:r>
            <a:r>
              <a:rPr lang="es-ES" sz="1400" dirty="0" err="1" smtClean="0">
                <a:latin typeface="PT Sans" pitchFamily="34" charset="0"/>
                <a:ea typeface="PT Sans" pitchFamily="34" charset="0"/>
              </a:rPr>
              <a:t>aliasing</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p:grpSp>
        <p:nvGrpSpPr>
          <p:cNvPr id="7" name="Group 6"/>
          <p:cNvGrpSpPr/>
          <p:nvPr/>
        </p:nvGrpSpPr>
        <p:grpSpPr>
          <a:xfrm>
            <a:off x="4283968" y="1730024"/>
            <a:ext cx="4672545" cy="4795320"/>
            <a:chOff x="4283968" y="1730024"/>
            <a:chExt cx="4672545" cy="4795320"/>
          </a:xfrm>
        </p:grpSpPr>
        <p:sp>
          <p:nvSpPr>
            <p:cNvPr id="9" name="TextBox 8"/>
            <p:cNvSpPr txBox="1"/>
            <p:nvPr/>
          </p:nvSpPr>
          <p:spPr>
            <a:xfrm>
              <a:off x="4743509" y="5571237"/>
              <a:ext cx="3753463" cy="954107"/>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en función del azimut (grados) para un rango y </a:t>
              </a:r>
              <a:r>
                <a:rPr lang="es-ES" sz="1400" dirty="0" smtClean="0">
                  <a:latin typeface="PT Sans" pitchFamily="34" charset="0"/>
                  <a:ea typeface="PT Sans" pitchFamily="34" charset="0"/>
                </a:rPr>
                <a:t>ángulo de </a:t>
              </a:r>
              <a:r>
                <a:rPr lang="es-ES" sz="1400" dirty="0">
                  <a:latin typeface="PT Sans" pitchFamily="34" charset="0"/>
                  <a:ea typeface="PT Sans" pitchFamily="34" charset="0"/>
                </a:rPr>
                <a:t>elevación fijos. En color se ajusta una función sinusoidal a los datos.</a:t>
              </a:r>
              <a:endParaRPr lang="en-US" sz="1400" dirty="0">
                <a:latin typeface="PT Sans" pitchFamily="34" charset="0"/>
                <a:ea typeface="PT Sans" pitchFamily="34" charset="0"/>
              </a:endParaRPr>
            </a:p>
          </p:txBody>
        </p:sp>
        <p:pic>
          <p:nvPicPr>
            <p:cNvPr id="2050" name="Picture 2" descr="Z:\home\pao\Dropbox\Tesis\tesis-VAD\Tesis\Defensa\Fig\va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30024"/>
              <a:ext cx="4672545" cy="3715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3" name="Picture 5" descr="Z:\home\pao\Dropbox\Tesis\tesis-VAD\Tesis\Defensa\Fig\aliasin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815608"/>
            <a:ext cx="3566469" cy="37188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79712" y="2708920"/>
            <a:ext cx="1080120" cy="1080120"/>
          </a:xfrm>
          <a:prstGeom prst="ellipse">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230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83968" y="1730024"/>
            <a:ext cx="4672545" cy="4795320"/>
            <a:chOff x="4283968" y="1730024"/>
            <a:chExt cx="4672545" cy="4795320"/>
          </a:xfrm>
        </p:grpSpPr>
        <p:pic>
          <p:nvPicPr>
            <p:cNvPr id="16" name="Picture 2" descr="Z:\home\pao\Dropbox\Tesis\tesis-VAD\Tesis\Defensa\Fig\va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30024"/>
              <a:ext cx="4672545" cy="3715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743509" y="5571237"/>
              <a:ext cx="3753463" cy="954107"/>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en funci
ón del azimut (grados) para un rango y </a:t>
              </a:r>
              <a:r>
                <a:rPr lang="es-ES" sz="1400" dirty="0" smtClean="0">
                  <a:latin typeface="PT Sans" pitchFamily="34" charset="0"/>
                  <a:ea typeface="PT Sans" pitchFamily="34" charset="0"/>
                </a:rPr>
                <a:t>ángulo de </a:t>
              </a:r>
              <a:r>
                <a:rPr lang="es-ES" sz="1400" dirty="0">
                  <a:latin typeface="PT Sans" pitchFamily="34" charset="0"/>
                  <a:ea typeface="PT Sans" pitchFamily="34" charset="0"/>
                </a:rPr>
                <a:t>elevación fijos. En color se ajusta una función sinusoidal a los datos.</a:t>
              </a:r>
              <a:endParaRPr lang="en-US" sz="1400" dirty="0">
                <a:latin typeface="PT Sans" pitchFamily="34" charset="0"/>
                <a:ea typeface="PT Sans" pitchFamily="34" charset="0"/>
              </a:endParaRPr>
            </a:p>
          </p:txBody>
        </p:sp>
      </p:gr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mc:AlternateContent xmlns:mc="http://schemas.openxmlformats.org/markup-compatibility/2006" xmlns:a14="http://schemas.microsoft.com/office/drawing/2010/main">
        <mc:Choice Requires="a14">
          <p:sp>
            <p:nvSpPr>
              <p:cNvPr id="2" name="TextBox 1"/>
              <p:cNvSpPr txBox="1"/>
              <p:nvPr/>
            </p:nvSpPr>
            <p:spPr>
              <a:xfrm>
                <a:off x="426869" y="1556792"/>
                <a:ext cx="53179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a:rPr lang="es-ES" i="1" smtClean="0">
                              <a:latin typeface="Cambria Math"/>
                            </a:rPr>
                            <m:t>𝑉</m:t>
                          </m:r>
                        </m:e>
                        <m:sub>
                          <m:r>
                            <a:rPr lang="en-US" b="0" i="1" smtClean="0">
                              <a:latin typeface="Cambria Math"/>
                            </a:rPr>
                            <m:t>𝑟</m:t>
                          </m:r>
                        </m:sub>
                      </m:sSub>
                      <m:r>
                        <a:rPr lang="es-ES" i="1" smtClean="0">
                          <a:latin typeface="Cambria Math"/>
                        </a:rPr>
                        <m:t>=  </m:t>
                      </m:r>
                      <m:r>
                        <a:rPr lang="en-US" b="0" i="1" smtClean="0">
                          <a:latin typeface="Cambria Math"/>
                        </a:rPr>
                        <m:t>𝑣</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𝜙</m:t>
                          </m:r>
                          <m:r>
                            <a:rPr lang="en-US" b="0" i="1" smtClean="0">
                              <a:latin typeface="Cambria Math"/>
                            </a:rPr>
                            <m:t>)</m:t>
                          </m:r>
                        </m:e>
                      </m:func>
                      <m:r>
                        <a:rPr lang="es-ES" i="1">
                          <a:latin typeface="Cambria Math"/>
                        </a:rPr>
                        <m:t> + </m:t>
                      </m:r>
                      <m:r>
                        <a:rPr lang="es-ES" i="1">
                          <a:latin typeface="Cambria Math"/>
                        </a:rPr>
                        <m:t>𝑢</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𝜙</m:t>
                          </m:r>
                          <m:r>
                            <a:rPr lang="en-US" b="0" i="1" smtClean="0">
                              <a:latin typeface="Cambria Math"/>
                            </a:rPr>
                            <m:t>)</m:t>
                          </m:r>
                        </m:e>
                      </m:func>
                      <m:r>
                        <a:rPr lang="es-ES" i="1">
                          <a:latin typeface="Cambria Math"/>
                        </a:rPr>
                        <m:t> − </m:t>
                      </m:r>
                      <m:r>
                        <a:rPr lang="es-ES" i="1">
                          <a:latin typeface="Cambria Math"/>
                        </a:rPr>
                        <m:t>𝑤</m:t>
                      </m:r>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𝜃</m:t>
                          </m:r>
                          <m:r>
                            <a:rPr lang="en-US" b="0" i="1" smtClean="0">
                              <a:latin typeface="Cambria Math"/>
                            </a:rPr>
                            <m:t>)</m:t>
                          </m:r>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26869" y="1556792"/>
                <a:ext cx="5317994" cy="369332"/>
              </a:xfrm>
              <a:prstGeom prst="rect">
                <a:avLst/>
              </a:prstGeom>
              <a:blipFill rotWithShape="1">
                <a:blip r:embed="rId4"/>
                <a:stretch>
                  <a:fillRect t="-8197" r="-309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6869" y="2077340"/>
                <a:ext cx="4468531" cy="84760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𝑟</m:t>
                          </m:r>
                        </m:sub>
                      </m:sSub>
                      <m:r>
                        <a:rPr lang="pt-BR"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sSub>
                        <m:sSubPr>
                          <m:ctrlPr>
                            <a:rPr lang="en-US" b="0" i="1" smtClean="0">
                              <a:latin typeface="Cambria Math"/>
                            </a:rPr>
                          </m:ctrlPr>
                        </m:sSubPr>
                        <m:e>
                          <m:r>
                            <a:rPr lang="en-US" b="0" i="1" smtClean="0">
                              <a:latin typeface="Cambria Math"/>
                            </a:rPr>
                            <m:t>𝑎</m:t>
                          </m:r>
                        </m:e>
                        <m:sub>
                          <m:r>
                            <a:rPr lang="en-US" b="0" i="1" smtClean="0">
                              <a:latin typeface="Cambria Math"/>
                            </a:rPr>
                            <m:t>0</m:t>
                          </m:r>
                        </m:sub>
                      </m:sSub>
                      <m:r>
                        <a:rPr lang="en-US" b="0" i="1" smtClean="0">
                          <a:latin typeface="Cambria Math"/>
                        </a:rPr>
                        <m:t>+</m:t>
                      </m:r>
                      <m:nary>
                        <m:naryPr>
                          <m:chr m:val="∑"/>
                          <m:ctrlPr>
                            <a:rPr lang="en-US" b="0" i="1" smtClean="0">
                              <a:latin typeface="Cambria Math"/>
                            </a:rPr>
                          </m:ctrlPr>
                        </m:naryPr>
                        <m:sub>
                          <m:r>
                            <m:rPr>
                              <m:brk m:alnAt="23"/>
                            </m:rPr>
                            <a:rPr lang="en-US" b="0" i="1" smtClean="0">
                              <a:latin typeface="Cambria Math"/>
                            </a:rPr>
                            <m:t>𝑛</m:t>
                          </m:r>
                          <m:r>
                            <a:rPr lang="en-US" b="0" i="1" smtClean="0">
                              <a:latin typeface="Cambria Math"/>
                            </a:rPr>
                            <m:t>=1</m:t>
                          </m:r>
                        </m:sub>
                        <m:sup>
                          <m:r>
                            <a:rPr lang="en-US" b="0" i="1" smtClean="0">
                              <a:latin typeface="Cambria Math"/>
                            </a:rPr>
                            <m:t>∞</m:t>
                          </m:r>
                        </m:sup>
                        <m:e>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𝑛</m:t>
                              </m:r>
                            </m:sub>
                          </m:sSub>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𝑛</m:t>
                              </m:r>
                              <m:r>
                                <a:rPr lang="en-US" b="0" i="1" smtClean="0">
                                  <a:latin typeface="Cambria Math"/>
                                </a:rPr>
                                <m:t>𝜙</m:t>
                              </m:r>
                              <m:r>
                                <a:rPr lang="en-US" b="0" i="1" smtClean="0">
                                  <a:latin typeface="Cambria Math"/>
                                </a:rPr>
                                <m:t>)</m:t>
                              </m:r>
                            </m:e>
                          </m:func>
                        </m:e>
                      </m:nary>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𝑛</m:t>
                          </m:r>
                        </m:sub>
                      </m:sSub>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𝑛</m:t>
                          </m:r>
                          <m:r>
                            <a:rPr lang="en-US" b="0" i="1" smtClean="0">
                              <a:latin typeface="Cambria Math"/>
                            </a:rPr>
                            <m:t>𝜙</m:t>
                          </m:r>
                          <m:r>
                            <a:rPr lang="en-US" b="0" i="1" smtClean="0">
                              <a:latin typeface="Cambria Math"/>
                            </a:rPr>
                            <m:t>)</m:t>
                          </m:r>
                        </m:e>
                      </m:func>
                      <m:r>
                        <a:rPr lang="pt-BR" i="1">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6869" y="2077340"/>
                <a:ext cx="4468531" cy="847604"/>
              </a:xfrm>
              <a:prstGeom prst="rect">
                <a:avLst/>
              </a:prstGeom>
              <a:blipFill rotWithShape="1">
                <a:blip r:embed="rId5"/>
                <a:stretch>
                  <a:fillRect r="-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6869" y="3356992"/>
                <a:ext cx="2047292" cy="708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 </m:t>
                      </m:r>
                      <m:f>
                        <m:fPr>
                          <m:ctrlPr>
                            <a:rPr lang="en-US" b="0" i="1" smtClean="0">
                              <a:latin typeface="Cambria Math"/>
                            </a:rPr>
                          </m:ctrlPr>
                        </m:fPr>
                        <m:num>
                          <m:sSup>
                            <m:sSupPr>
                              <m:ctrlPr>
                                <a:rPr lang="en-US" b="0" i="1" smtClean="0">
                                  <a:latin typeface="Cambria Math"/>
                                </a:rPr>
                              </m:ctrlPr>
                            </m:sSupPr>
                            <m:e>
                              <m:d>
                                <m:dPr>
                                  <m:ctrlPr>
                                    <a:rPr lang="en-US" b="0" i="1" smtClean="0">
                                      <a:latin typeface="Cambria Math"/>
                                    </a:rPr>
                                  </m:ctrlPr>
                                </m:dPr>
                                <m:e>
                                  <m:sSubSup>
                                    <m:sSubSupPr>
                                      <m:ctrlPr>
                                        <a:rPr lang="en-US" b="0" i="1" smtClean="0">
                                          <a:latin typeface="Cambria Math"/>
                                        </a:rPr>
                                      </m:ctrlPr>
                                    </m:sSubSupPr>
                                    <m:e>
                                      <m:r>
                                        <a:rPr lang="en-US" b="0" i="1" smtClean="0">
                                          <a:latin typeface="Cambria Math"/>
                                        </a:rPr>
                                        <m:t>𝑎</m:t>
                                      </m:r>
                                    </m:e>
                                    <m:sub>
                                      <m:r>
                                        <a:rPr lang="en-US" b="0" i="1" smtClean="0">
                                          <a:latin typeface="Cambria Math"/>
                                        </a:rPr>
                                        <m:t>1</m:t>
                                      </m:r>
                                    </m:sub>
                                    <m:sup>
                                      <m:r>
                                        <a:rPr lang="en-US" b="0" i="1" smtClean="0">
                                          <a:latin typeface="Cambria Math"/>
                                        </a:rPr>
                                        <m:t>2 </m:t>
                                      </m:r>
                                    </m:sup>
                                  </m:sSubSup>
                                  <m:r>
                                    <a:rPr lang="en-US" b="0" i="1" smtClean="0">
                                      <a:latin typeface="Cambria Math"/>
                                    </a:rPr>
                                    <m:t>+</m:t>
                                  </m:r>
                                  <m:sSubSup>
                                    <m:sSubSupPr>
                                      <m:ctrlPr>
                                        <a:rPr lang="en-US" i="1">
                                          <a:latin typeface="Cambria Math"/>
                                        </a:rPr>
                                      </m:ctrlPr>
                                    </m:sSubSupPr>
                                    <m:e>
                                      <m:r>
                                        <a:rPr lang="en-US" b="0" i="1" smtClean="0">
                                          <a:latin typeface="Cambria Math"/>
                                        </a:rPr>
                                        <m:t>𝑏</m:t>
                                      </m:r>
                                    </m:e>
                                    <m:sub>
                                      <m:r>
                                        <a:rPr lang="en-US" i="1">
                                          <a:latin typeface="Cambria Math"/>
                                        </a:rPr>
                                        <m:t>1</m:t>
                                      </m:r>
                                    </m:sub>
                                    <m:sup>
                                      <m:r>
                                        <a:rPr lang="en-US" i="1">
                                          <a:latin typeface="Cambria Math"/>
                                        </a:rPr>
                                        <m:t>2 </m:t>
                                      </m:r>
                                    </m:sup>
                                  </m:sSubSup>
                                </m:e>
                              </m:d>
                            </m:e>
                            <m:sup>
                              <m:r>
                                <a:rPr lang="en-US" b="0" i="1" smtClean="0">
                                  <a:latin typeface="Cambria Math"/>
                                </a:rPr>
                                <m:t>1/2</m:t>
                              </m:r>
                            </m:sup>
                          </m:sSup>
                        </m:num>
                        <m:den>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26869" y="3356992"/>
                <a:ext cx="2047292" cy="708464"/>
              </a:xfrm>
              <a:prstGeom prst="rect">
                <a:avLst/>
              </a:prstGeom>
              <a:blipFill rotWithShape="1">
                <a:blip r:embed="rId6"/>
                <a:stretch>
                  <a:fillRect r="-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26869" y="4022094"/>
                <a:ext cx="3366434"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𝛼</m:t>
                      </m:r>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𝜋</m:t>
                          </m:r>
                        </m:num>
                        <m:den>
                          <m:r>
                            <a:rPr lang="en-US" b="0" i="1" smtClean="0">
                              <a:latin typeface="Cambria Math"/>
                            </a:rPr>
                            <m:t>2</m:t>
                          </m:r>
                        </m:den>
                      </m:f>
                      <m:r>
                        <a:rPr lang="en-US" b="0" i="1" smtClean="0">
                          <a:latin typeface="Cambria Math"/>
                        </a:rPr>
                        <m:t> −</m:t>
                      </m:r>
                      <m:func>
                        <m:funcPr>
                          <m:ctrlPr>
                            <a:rPr lang="en-US" b="0" i="1" smtClean="0">
                              <a:latin typeface="Cambria Math"/>
                            </a:rPr>
                          </m:ctrlPr>
                        </m:funcPr>
                        <m:fName>
                          <m:sSup>
                            <m:sSupPr>
                              <m:ctrlPr>
                                <a:rPr lang="en-US" b="0" i="1" smtClean="0">
                                  <a:latin typeface="Cambria Math"/>
                                </a:rPr>
                              </m:ctrlPr>
                            </m:sSupPr>
                            <m:e>
                              <m:r>
                                <m:rPr>
                                  <m:sty m:val="p"/>
                                </m:rPr>
                                <a:rPr lang="en-US" b="0" i="0" smtClean="0">
                                  <a:latin typeface="Cambria Math"/>
                                </a:rPr>
                                <m:t>tan</m:t>
                              </m:r>
                            </m:e>
                            <m:sup>
                              <m:r>
                                <a:rPr lang="en-US" b="0" i="1" smtClean="0">
                                  <a:latin typeface="Cambria Math"/>
                                </a:rPr>
                                <m:t>−1</m:t>
                              </m:r>
                            </m:sup>
                          </m:sSup>
                        </m:fName>
                        <m:e>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𝑎</m:t>
                                      </m:r>
                                    </m:e>
                                    <m:sub>
                                      <m:r>
                                        <a:rPr lang="en-US" b="0" i="1" smtClean="0">
                                          <a:latin typeface="Cambria Math"/>
                                        </a:rPr>
                                        <m:t>1</m:t>
                                      </m:r>
                                    </m:sub>
                                  </m:sSub>
                                </m:num>
                                <m:den>
                                  <m:sSub>
                                    <m:sSubPr>
                                      <m:ctrlPr>
                                        <a:rPr lang="en-US" b="0" i="1" smtClean="0">
                                          <a:latin typeface="Cambria Math"/>
                                        </a:rPr>
                                      </m:ctrlPr>
                                    </m:sSubPr>
                                    <m:e>
                                      <m:r>
                                        <a:rPr lang="en-US" b="0" i="1" smtClean="0">
                                          <a:latin typeface="Cambria Math"/>
                                        </a:rPr>
                                        <m:t>𝑏</m:t>
                                      </m:r>
                                    </m:e>
                                    <m:sub>
                                      <m:r>
                                        <a:rPr lang="en-US" b="0" i="1" smtClean="0">
                                          <a:latin typeface="Cambria Math"/>
                                        </a:rPr>
                                        <m:t>1</m:t>
                                      </m:r>
                                    </m:sub>
                                  </m:sSub>
                                </m:den>
                              </m:f>
                            </m:e>
                          </m:d>
                          <m:r>
                            <a:rPr lang="en-US" b="0" i="1" smtClean="0">
                              <a:latin typeface="Cambria Math"/>
                            </a:rPr>
                            <m:t>   </m:t>
                          </m:r>
                          <m:r>
                            <a:rPr lang="en-US" b="0" i="1" smtClean="0">
                              <a:latin typeface="Cambria Math"/>
                            </a:rPr>
                            <m:t>𝑠𝑖</m:t>
                          </m:r>
                          <m:r>
                            <a:rPr lang="en-US" b="0" i="1" smtClean="0">
                              <a:latin typeface="Cambria Math"/>
                            </a:rPr>
                            <m:t> </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&lt;0</m:t>
                          </m:r>
                        </m:e>
                      </m:func>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26869" y="4022094"/>
                <a:ext cx="3366434" cy="714683"/>
              </a:xfrm>
              <a:prstGeom prst="rect">
                <a:avLst/>
              </a:prstGeom>
              <a:blipFill rotWithShape="1">
                <a:blip r:embed="rId7"/>
                <a:stretch>
                  <a:fillRect r="-19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6869" y="4802549"/>
                <a:ext cx="3494675"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𝛼</m:t>
                      </m:r>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3</m:t>
                          </m:r>
                          <m:r>
                            <a:rPr lang="en-US" b="0" i="1" smtClean="0">
                              <a:latin typeface="Cambria Math"/>
                            </a:rPr>
                            <m:t>𝜋</m:t>
                          </m:r>
                        </m:num>
                        <m:den>
                          <m:r>
                            <a:rPr lang="en-US" b="0" i="1" smtClean="0">
                              <a:latin typeface="Cambria Math"/>
                            </a:rPr>
                            <m:t>2</m:t>
                          </m:r>
                        </m:den>
                      </m:f>
                      <m:r>
                        <a:rPr lang="en-US" b="0" i="1" smtClean="0">
                          <a:latin typeface="Cambria Math"/>
                        </a:rPr>
                        <m:t> −</m:t>
                      </m:r>
                      <m:func>
                        <m:funcPr>
                          <m:ctrlPr>
                            <a:rPr lang="en-US" b="0" i="1" smtClean="0">
                              <a:latin typeface="Cambria Math"/>
                            </a:rPr>
                          </m:ctrlPr>
                        </m:funcPr>
                        <m:fName>
                          <m:sSup>
                            <m:sSupPr>
                              <m:ctrlPr>
                                <a:rPr lang="en-US" b="0" i="1" smtClean="0">
                                  <a:latin typeface="Cambria Math"/>
                                </a:rPr>
                              </m:ctrlPr>
                            </m:sSupPr>
                            <m:e>
                              <m:r>
                                <m:rPr>
                                  <m:sty m:val="p"/>
                                </m:rPr>
                                <a:rPr lang="en-US" b="0" i="0" smtClean="0">
                                  <a:latin typeface="Cambria Math"/>
                                </a:rPr>
                                <m:t>tan</m:t>
                              </m:r>
                            </m:e>
                            <m:sup>
                              <m:r>
                                <a:rPr lang="en-US" b="0" i="1" smtClean="0">
                                  <a:latin typeface="Cambria Math"/>
                                </a:rPr>
                                <m:t>−1</m:t>
                              </m:r>
                            </m:sup>
                          </m:sSup>
                        </m:fName>
                        <m:e>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𝑎</m:t>
                                      </m:r>
                                    </m:e>
                                    <m:sub>
                                      <m:r>
                                        <a:rPr lang="en-US" b="0" i="1" smtClean="0">
                                          <a:latin typeface="Cambria Math"/>
                                        </a:rPr>
                                        <m:t>1</m:t>
                                      </m:r>
                                    </m:sub>
                                  </m:sSub>
                                </m:num>
                                <m:den>
                                  <m:sSub>
                                    <m:sSubPr>
                                      <m:ctrlPr>
                                        <a:rPr lang="en-US" b="0" i="1" smtClean="0">
                                          <a:latin typeface="Cambria Math"/>
                                        </a:rPr>
                                      </m:ctrlPr>
                                    </m:sSubPr>
                                    <m:e>
                                      <m:r>
                                        <a:rPr lang="en-US" b="0" i="1" smtClean="0">
                                          <a:latin typeface="Cambria Math"/>
                                        </a:rPr>
                                        <m:t>𝑏</m:t>
                                      </m:r>
                                    </m:e>
                                    <m:sub>
                                      <m:r>
                                        <a:rPr lang="en-US" b="0" i="1" smtClean="0">
                                          <a:latin typeface="Cambria Math"/>
                                        </a:rPr>
                                        <m:t>1</m:t>
                                      </m:r>
                                    </m:sub>
                                  </m:sSub>
                                </m:den>
                              </m:f>
                            </m:e>
                          </m:d>
                          <m:r>
                            <a:rPr lang="en-US" b="0" i="1" smtClean="0">
                              <a:latin typeface="Cambria Math"/>
                            </a:rPr>
                            <m:t>   </m:t>
                          </m:r>
                          <m:r>
                            <a:rPr lang="en-US" b="0" i="1" smtClean="0">
                              <a:latin typeface="Cambria Math"/>
                            </a:rPr>
                            <m:t>𝑠𝑖</m:t>
                          </m:r>
                          <m:r>
                            <a:rPr lang="en-US" b="0" i="1" smtClean="0">
                              <a:latin typeface="Cambria Math"/>
                            </a:rPr>
                            <m:t> </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&gt;0</m:t>
                          </m:r>
                        </m:e>
                      </m:func>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26869" y="4802549"/>
                <a:ext cx="3494675" cy="714683"/>
              </a:xfrm>
              <a:prstGeom prst="rect">
                <a:avLst/>
              </a:prstGeom>
              <a:blipFill rotWithShape="1">
                <a:blip r:embed="rId8"/>
                <a:stretch>
                  <a:fillRect r="-1920"/>
                </a:stretch>
              </a:blipFill>
            </p:spPr>
            <p:txBody>
              <a:bodyPr/>
              <a:lstStyle/>
              <a:p>
                <a:r>
                  <a:rPr lang="en-US">
                    <a:noFill/>
                  </a:rPr>
                  <a:t> </a:t>
                </a:r>
              </a:p>
            </p:txBody>
          </p:sp>
        </mc:Fallback>
      </mc:AlternateContent>
      <p:sp>
        <p:nvSpPr>
          <p:cNvPr id="17" name="TextBox 16"/>
          <p:cNvSpPr txBox="1"/>
          <p:nvPr/>
        </p:nvSpPr>
        <p:spPr>
          <a:xfrm>
            <a:off x="4860032" y="3573016"/>
            <a:ext cx="3474640" cy="2169825"/>
          </a:xfrm>
          <a:prstGeom prst="rect">
            <a:avLst/>
          </a:prstGeom>
          <a:noFill/>
        </p:spPr>
        <p:txBody>
          <a:bodyPr wrap="square" rtlCol="0">
            <a:spAutoFit/>
          </a:bodyPr>
          <a:lstStyle/>
          <a:p>
            <a:pPr>
              <a:lnSpc>
                <a:spcPct val="150000"/>
              </a:lnSpc>
            </a:pPr>
            <a:r>
              <a:rPr lang="en-US" b="1" dirty="0" smtClean="0">
                <a:solidFill>
                  <a:srgbClr val="21908C"/>
                </a:solidFill>
                <a:latin typeface="Cooper Hewitt" pitchFamily="2" charset="0"/>
                <a:ea typeface="Cooper Hewitt" pitchFamily="2" charset="0"/>
              </a:rPr>
              <a:t>CONTROLES DE CALIDAD</a:t>
            </a:r>
          </a:p>
          <a:p>
            <a:pPr marL="285750" indent="-285750">
              <a:lnSpc>
                <a:spcPct val="150000"/>
              </a:lnSpc>
              <a:buFont typeface="Arial"/>
              <a:buChar char="•"/>
            </a:pPr>
            <a:r>
              <a:rPr lang="en-US" dirty="0" err="1" smtClean="0">
                <a:latin typeface="Cooper Hewitt" pitchFamily="2" charset="0"/>
                <a:ea typeface="Cooper Hewitt" pitchFamily="2" charset="0"/>
              </a:rPr>
              <a:t>Cantidad</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datos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por</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anillo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Hueco</a:t>
            </a:r>
            <a:r>
              <a:rPr lang="en-US" dirty="0" smtClean="0">
                <a:latin typeface="Cooper Hewitt" pitchFamily="2" charset="0"/>
                <a:ea typeface="Cooper Hewitt" pitchFamily="2" charset="0"/>
              </a:rPr>
              <a:t> continuo en un </a:t>
            </a:r>
            <a:r>
              <a:rPr lang="en-US" dirty="0" err="1" smtClean="0">
                <a:latin typeface="Cooper Hewitt" pitchFamily="2" charset="0"/>
                <a:ea typeface="Cooper Hewitt" pitchFamily="2" charset="0"/>
              </a:rPr>
              <a:t>anillo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Errores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aleatorios</a:t>
            </a:r>
            <a:endParaRPr lang="en-US" dirty="0">
              <a:latin typeface="Cooper Hewitt" pitchFamily="2" charset="0"/>
              <a:ea typeface="Cooper Hewitt" pitchFamily="2" charset="0"/>
            </a:endParaRPr>
          </a:p>
          <a:p>
            <a:pPr marL="285750" indent="-285750">
              <a:lnSpc>
                <a:spcPct val="150000"/>
              </a:lnSpc>
              <a:buFont typeface="Arial"/>
              <a:buChar char="•"/>
            </a:pPr>
            <a:r>
              <a:rPr lang="en-US" dirty="0" smtClean="0">
                <a:latin typeface="Cooper Hewitt" pitchFamily="2" charset="0"/>
                <a:ea typeface="Cooper Hewitt" pitchFamily="2" charset="0"/>
              </a:rPr>
              <a:t>R </a:t>
            </a:r>
            <a:r>
              <a:rPr lang="en-US" dirty="0" err="1" smtClean="0">
                <a:latin typeface="Cooper Hewitt" pitchFamily="2" charset="0"/>
                <a:ea typeface="Cooper Hewitt" pitchFamily="2" charset="0"/>
              </a:rPr>
              <a:t>cuadrado</a:t>
            </a:r>
            <a:endParaRPr lang="en-US" sz="2400" b="1" dirty="0">
              <a:solidFill>
                <a:srgbClr val="21908C"/>
              </a:solidFill>
              <a:latin typeface="Cooper Hewitt" pitchFamily="2" charset="0"/>
              <a:ea typeface="Cooper Hewitt" pitchFamily="2" charset="0"/>
            </a:endParaRPr>
          </a:p>
        </p:txBody>
      </p:sp>
    </p:spTree>
    <p:extLst>
      <p:ext uri="{BB962C8B-B14F-4D97-AF65-F5344CB8AC3E}">
        <p14:creationId xmlns:p14="http://schemas.microsoft.com/office/powerpoint/2010/main" val="203415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4" grpId="0"/>
      <p:bldP spid="15"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3182</TotalTime>
  <Words>5034</Words>
  <Application>Microsoft Office PowerPoint</Application>
  <PresentationFormat>On-screen Show (4:3)</PresentationFormat>
  <Paragraphs>323</Paragraphs>
  <Slides>35</Slides>
  <Notes>20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dc:creator>
  <cp:lastModifiedBy>pao</cp:lastModifiedBy>
  <cp:revision>172</cp:revision>
  <dcterms:created xsi:type="dcterms:W3CDTF">2018-03-13T14:51:29Z</dcterms:created>
  <dcterms:modified xsi:type="dcterms:W3CDTF">2018-03-22T01:06:33Z</dcterms:modified>
</cp:coreProperties>
</file>